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784" r:id="rId1"/>
  </p:sldMasterIdLst>
  <p:notesMasterIdLst>
    <p:notesMasterId r:id="rId59"/>
  </p:notesMasterIdLst>
  <p:handoutMasterIdLst>
    <p:handoutMasterId r:id="rId60"/>
  </p:handoutMasterIdLst>
  <p:sldIdLst>
    <p:sldId id="4917" r:id="rId2"/>
    <p:sldId id="4791" r:id="rId3"/>
    <p:sldId id="4975" r:id="rId4"/>
    <p:sldId id="4976" r:id="rId5"/>
    <p:sldId id="4977" r:id="rId6"/>
    <p:sldId id="4963" r:id="rId7"/>
    <p:sldId id="4978" r:id="rId8"/>
    <p:sldId id="4979" r:id="rId9"/>
    <p:sldId id="4980" r:id="rId10"/>
    <p:sldId id="4947" r:id="rId11"/>
    <p:sldId id="4948" r:id="rId12"/>
    <p:sldId id="4971" r:id="rId13"/>
    <p:sldId id="4972" r:id="rId14"/>
    <p:sldId id="4973" r:id="rId15"/>
    <p:sldId id="4974" r:id="rId16"/>
    <p:sldId id="4949" r:id="rId17"/>
    <p:sldId id="4950" r:id="rId18"/>
    <p:sldId id="4951" r:id="rId19"/>
    <p:sldId id="4952" r:id="rId20"/>
    <p:sldId id="4954" r:id="rId21"/>
    <p:sldId id="4953" r:id="rId22"/>
    <p:sldId id="4955" r:id="rId23"/>
    <p:sldId id="4956" r:id="rId24"/>
    <p:sldId id="4957" r:id="rId25"/>
    <p:sldId id="4958" r:id="rId26"/>
    <p:sldId id="4959" r:id="rId27"/>
    <p:sldId id="4960" r:id="rId28"/>
    <p:sldId id="4961" r:id="rId29"/>
    <p:sldId id="4962" r:id="rId30"/>
    <p:sldId id="4969" r:id="rId31"/>
    <p:sldId id="4964" r:id="rId32"/>
    <p:sldId id="4965" r:id="rId33"/>
    <p:sldId id="4966" r:id="rId34"/>
    <p:sldId id="4967" r:id="rId35"/>
    <p:sldId id="4968" r:id="rId36"/>
    <p:sldId id="4970" r:id="rId37"/>
    <p:sldId id="4902" r:id="rId38"/>
    <p:sldId id="599" r:id="rId39"/>
    <p:sldId id="257" r:id="rId40"/>
    <p:sldId id="260" r:id="rId41"/>
    <p:sldId id="259" r:id="rId42"/>
    <p:sldId id="261" r:id="rId43"/>
    <p:sldId id="263" r:id="rId44"/>
    <p:sldId id="264" r:id="rId45"/>
    <p:sldId id="265" r:id="rId46"/>
    <p:sldId id="266" r:id="rId47"/>
    <p:sldId id="4915" r:id="rId48"/>
    <p:sldId id="4945" r:id="rId49"/>
    <p:sldId id="4834" r:id="rId50"/>
    <p:sldId id="4850" r:id="rId51"/>
    <p:sldId id="4881" r:id="rId52"/>
    <p:sldId id="4882" r:id="rId53"/>
    <p:sldId id="4883" r:id="rId54"/>
    <p:sldId id="4908" r:id="rId55"/>
    <p:sldId id="4827" r:id="rId56"/>
    <p:sldId id="4820" r:id="rId57"/>
    <p:sldId id="4801" r:id="rId58"/>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6D9F1"/>
    <a:srgbClr val="F2DCDB"/>
    <a:srgbClr val="00A9EA"/>
    <a:srgbClr val="942825"/>
    <a:srgbClr val="0070C0"/>
    <a:srgbClr val="00B050"/>
    <a:srgbClr val="C0504D"/>
    <a:srgbClr val="FFFF9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DA29C-C7CB-415C-B8FD-65FD59F5E6E1}" v="180" dt="2022-03-30T02:57:13.941"/>
    <p1510:client id="{7ADC3925-4C7B-4325-AA4C-B9D945C39E09}" v="55" dt="2022-03-30T22:58:18.726"/>
    <p1510:client id="{98C6552E-47D6-43E4-AD5B-442B9B2A9E75}" v="34" dt="2022-03-31T01:32:09.093"/>
  </p1510:revLst>
</p1510:revInfo>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13" autoAdjust="0"/>
    <p:restoredTop sz="96192" autoAdjust="0"/>
  </p:normalViewPr>
  <p:slideViewPr>
    <p:cSldViewPr snapToGrid="0">
      <p:cViewPr varScale="1">
        <p:scale>
          <a:sx n="108" d="100"/>
          <a:sy n="108" d="100"/>
        </p:scale>
        <p:origin x="978" y="108"/>
      </p:cViewPr>
      <p:guideLst/>
    </p:cSldViewPr>
  </p:slideViewPr>
  <p:notesTextViewPr>
    <p:cViewPr>
      <p:scale>
        <a:sx n="1" d="1"/>
        <a:sy n="1" d="1"/>
      </p:scale>
      <p:origin x="0" y="0"/>
    </p:cViewPr>
  </p:notesTextViewPr>
  <p:notesViewPr>
    <p:cSldViewPr snapToGrid="0">
      <p:cViewPr varScale="1">
        <p:scale>
          <a:sx n="59" d="100"/>
          <a:sy n="59" d="100"/>
        </p:scale>
        <p:origin x="3293"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6120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97999" cy="550936"/>
          </a:xfrm>
          <a:prstGeom prst="rect">
            <a:avLst/>
          </a:prstGeom>
        </p:spPr>
        <p:txBody>
          <a:bodyPr vert="horz" lIns="102084" tIns="51042" rIns="102084" bIns="51042" rtlCol="0"/>
          <a:lstStyle>
            <a:lvl1pPr algn="l">
              <a:defRPr sz="1400"/>
            </a:lvl1pPr>
          </a:lstStyle>
          <a:p>
            <a:endParaRPr kumimoji="1" lang="ja-JP" altLang="en-US"/>
          </a:p>
        </p:txBody>
      </p:sp>
      <p:sp>
        <p:nvSpPr>
          <p:cNvPr id="3" name="日付プレースホルダー 2"/>
          <p:cNvSpPr>
            <a:spLocks noGrp="1"/>
          </p:cNvSpPr>
          <p:nvPr>
            <p:ph type="dt" idx="1"/>
          </p:nvPr>
        </p:nvSpPr>
        <p:spPr>
          <a:xfrm>
            <a:off x="3918859" y="0"/>
            <a:ext cx="2997999" cy="550936"/>
          </a:xfrm>
          <a:prstGeom prst="rect">
            <a:avLst/>
          </a:prstGeom>
        </p:spPr>
        <p:txBody>
          <a:bodyPr vert="horz" lIns="102084" tIns="51042" rIns="102084" bIns="51042" rtlCol="0"/>
          <a:lstStyle>
            <a:lvl1pPr algn="r">
              <a:defRPr sz="1400"/>
            </a:lvl1pPr>
          </a:lstStyle>
          <a:p>
            <a:fld id="{97233860-C7E0-4157-A6A3-A29EEE78119E}" type="datetimeFigureOut">
              <a:rPr kumimoji="1" lang="ja-JP" altLang="en-US" smtClean="0"/>
              <a:t>2022/3/30</a:t>
            </a:fld>
            <a:endParaRPr kumimoji="1" lang="ja-JP" altLang="en-US"/>
          </a:p>
        </p:txBody>
      </p:sp>
      <p:sp>
        <p:nvSpPr>
          <p:cNvPr id="4" name="スライド イメージ プレースホルダー 3"/>
          <p:cNvSpPr>
            <a:spLocks noGrp="1" noRot="1" noChangeAspect="1"/>
          </p:cNvSpPr>
          <p:nvPr>
            <p:ph type="sldImg" idx="2"/>
          </p:nvPr>
        </p:nvSpPr>
        <p:spPr>
          <a:xfrm>
            <a:off x="166688" y="1373188"/>
            <a:ext cx="6584950" cy="3705225"/>
          </a:xfrm>
          <a:prstGeom prst="rect">
            <a:avLst/>
          </a:prstGeom>
          <a:noFill/>
          <a:ln w="12700">
            <a:solidFill>
              <a:prstClr val="black"/>
            </a:solidFill>
          </a:ln>
        </p:spPr>
        <p:txBody>
          <a:bodyPr vert="horz" lIns="102084" tIns="51042" rIns="102084" bIns="51042" rtlCol="0" anchor="ctr"/>
          <a:lstStyle/>
          <a:p>
            <a:endParaRPr lang="ja-JP" altLang="en-US"/>
          </a:p>
        </p:txBody>
      </p:sp>
      <p:sp>
        <p:nvSpPr>
          <p:cNvPr id="5" name="ノート プレースホルダー 4"/>
          <p:cNvSpPr>
            <a:spLocks noGrp="1"/>
          </p:cNvSpPr>
          <p:nvPr>
            <p:ph type="body" sz="quarter" idx="3"/>
          </p:nvPr>
        </p:nvSpPr>
        <p:spPr>
          <a:xfrm>
            <a:off x="691846" y="5284404"/>
            <a:ext cx="5534767" cy="4323603"/>
          </a:xfrm>
          <a:prstGeom prst="rect">
            <a:avLst/>
          </a:prstGeom>
        </p:spPr>
        <p:txBody>
          <a:bodyPr vert="horz" lIns="102084" tIns="51042" rIns="102084" bIns="5104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0429645"/>
            <a:ext cx="2997999" cy="550935"/>
          </a:xfrm>
          <a:prstGeom prst="rect">
            <a:avLst/>
          </a:prstGeom>
        </p:spPr>
        <p:txBody>
          <a:bodyPr vert="horz" lIns="102084" tIns="51042" rIns="102084" bIns="51042"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3918859" y="10429645"/>
            <a:ext cx="2997999" cy="550935"/>
          </a:xfrm>
          <a:prstGeom prst="rect">
            <a:avLst/>
          </a:prstGeom>
        </p:spPr>
        <p:txBody>
          <a:bodyPr vert="horz" lIns="102084" tIns="51042" rIns="102084" bIns="51042" rtlCol="0" anchor="b"/>
          <a:lstStyle>
            <a:lvl1pPr algn="r">
              <a:defRPr sz="1400"/>
            </a:lvl1pPr>
          </a:lstStyle>
          <a:p>
            <a:fld id="{D42097CF-03F3-49AB-A139-418579D092E0}" type="slidenum">
              <a:rPr kumimoji="1" lang="ja-JP" altLang="en-US" smtClean="0"/>
              <a:t>‹#›</a:t>
            </a:fld>
            <a:endParaRPr kumimoji="1" lang="ja-JP" altLang="en-US"/>
          </a:p>
        </p:txBody>
      </p:sp>
    </p:spTree>
    <p:extLst>
      <p:ext uri="{BB962C8B-B14F-4D97-AF65-F5344CB8AC3E}">
        <p14:creationId xmlns:p14="http://schemas.microsoft.com/office/powerpoint/2010/main" val="37631911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36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4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3577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4776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lang="ja-JP" altLang="en-US"/>
              <a:t>マスタ タイトルの書式設定</a:t>
            </a:r>
          </a:p>
        </p:txBody>
      </p:sp>
      <p:sp>
        <p:nvSpPr>
          <p:cNvPr id="103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4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1" name="Rectangle 6"/>
          <p:cNvSpPr>
            <a:spLocks noGrp="1" noChangeArrowheads="1"/>
          </p:cNvSpPr>
          <p:nvPr>
            <p:ph type="sldNum" sz="quarter" idx="12"/>
          </p:nvPr>
        </p:nvSpPr>
        <p:spPr>
          <a:ln/>
        </p:spPr>
        <p:txBody>
          <a:bodyPr/>
          <a:lstStyle>
            <a:lvl1pPr>
              <a:defRPr/>
            </a:lvl1pPr>
          </a:lstStyle>
          <a:p>
            <a:pPr>
              <a:defRPr/>
            </a:pPr>
            <a:fld id="{ED70751B-34C4-41F7-9A42-B8AF8614956A}" type="slidenum">
              <a:rPr lang="en-US" altLang="ja-JP"/>
              <a:pPr>
                <a:defRPr/>
              </a:pPr>
              <a:t>‹#›</a:t>
            </a:fld>
            <a:endParaRPr lang="en-US" altLang="ja-JP"/>
          </a:p>
        </p:txBody>
      </p:sp>
    </p:spTree>
    <p:extLst>
      <p:ext uri="{BB962C8B-B14F-4D97-AF65-F5344CB8AC3E}">
        <p14:creationId xmlns:p14="http://schemas.microsoft.com/office/powerpoint/2010/main" val="24774814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F0FAFD-DD0E-4D07-BCCC-AF9E419CB1E0}"/>
              </a:ext>
            </a:extLst>
          </p:cNvPr>
          <p:cNvSpPr/>
          <p:nvPr userDrawn="1"/>
        </p:nvSpPr>
        <p:spPr>
          <a:xfrm>
            <a:off x="-1" y="1"/>
            <a:ext cx="12192001" cy="493164"/>
          </a:xfrm>
          <a:prstGeom prst="rect">
            <a:avLst/>
          </a:prstGeom>
          <a:gradFill>
            <a:gsLst>
              <a:gs pos="0">
                <a:srgbClr val="00B0F0"/>
              </a:gs>
              <a:gs pos="100000">
                <a:srgbClr val="0070C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2A6F31-7535-4B7B-BCE6-4FEBF8C49828}"/>
              </a:ext>
            </a:extLst>
          </p:cNvPr>
          <p:cNvSpPr/>
          <p:nvPr userDrawn="1"/>
        </p:nvSpPr>
        <p:spPr>
          <a:xfrm>
            <a:off x="171955" y="42759"/>
            <a:ext cx="1260029" cy="400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6E70712-3F84-45CF-9AF5-B77A9E35E8F8}"/>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246242" y="82591"/>
            <a:ext cx="1111454" cy="348305"/>
          </a:xfrm>
          <a:prstGeom prst="rect">
            <a:avLst/>
          </a:prstGeom>
        </p:spPr>
      </p:pic>
    </p:spTree>
    <p:extLst>
      <p:ext uri="{BB962C8B-B14F-4D97-AF65-F5344CB8AC3E}">
        <p14:creationId xmlns:p14="http://schemas.microsoft.com/office/powerpoint/2010/main" val="2110109608"/>
      </p:ext>
    </p:extLst>
  </p:cSld>
  <p:clrMap bg1="lt1" tx1="dk1" bg2="lt2" tx2="dk2" accent1="accent1" accent2="accent2" accent3="accent3" accent4="accent4" accent5="accent5" accent6="accent6" hlink="hlink" folHlink="folHlink"/>
  <p:sldLayoutIdLst>
    <p:sldLayoutId id="2147483648" r:id="rId1"/>
    <p:sldLayoutId id="2147483785" r:id="rId2"/>
    <p:sldLayoutId id="2147483792" r:id="rId3"/>
    <p:sldLayoutId id="2147483793" r:id="rId4"/>
    <p:sldLayoutId id="2147483794"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mlit.go.jp/scpf/efforts/index.html"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nesic.zoom.us/j/95716504853?pwd=cWx5U21Cbmx2bC9zbFpCQUVwOGVwUT09" TargetMode="External"/><Relationship Id="rId2" Type="http://schemas.openxmlformats.org/officeDocument/2006/relationships/hyperlink" Target="https://nesic.zoom.us/j/96767098634?pwd=U2RYeHVFeDdScVVnU1VvTWdCbnllUT09" TargetMode="External"/><Relationship Id="rId1" Type="http://schemas.openxmlformats.org/officeDocument/2006/relationships/slideLayout" Target="../slideLayouts/slideLayout2.xml"/><Relationship Id="rId5" Type="http://schemas.openxmlformats.org/officeDocument/2006/relationships/hyperlink" Target="https://nesic.zoom.us/j/99941695559?pwd=UFcybG1BaENLOUNSdWFHeFRnQURFdz09" TargetMode="External"/><Relationship Id="rId4" Type="http://schemas.openxmlformats.org/officeDocument/2006/relationships/hyperlink" Target="https://zoom.us/j/98287834044?pwd=RDg0TmhJUkFBNWJpckpIcmd0YVNwZz09"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5E9CB24-D903-4312-95CC-A25A896C1A50}"/>
              </a:ext>
            </a:extLst>
          </p:cNvPr>
          <p:cNvSpPr txBox="1"/>
          <p:nvPr/>
        </p:nvSpPr>
        <p:spPr>
          <a:xfrm>
            <a:off x="1497524" y="2942117"/>
            <a:ext cx="6094708" cy="707886"/>
          </a:xfrm>
          <a:prstGeom prst="rect">
            <a:avLst/>
          </a:prstGeom>
          <a:noFill/>
        </p:spPr>
        <p:txBody>
          <a:bodyPr wrap="square">
            <a:spAutoFit/>
          </a:bodyPr>
          <a:lstStyle/>
          <a:p>
            <a:r>
              <a:rPr lang="ja-JP" altLang="en-US" sz="4000" b="1" dirty="0"/>
              <a:t>豊能定例会議</a:t>
            </a:r>
            <a:endParaRPr lang="ja-JP" altLang="en-US" sz="4000" dirty="0"/>
          </a:p>
        </p:txBody>
      </p:sp>
    </p:spTree>
    <p:extLst>
      <p:ext uri="{BB962C8B-B14F-4D97-AF65-F5344CB8AC3E}">
        <p14:creationId xmlns:p14="http://schemas.microsoft.com/office/powerpoint/2010/main" val="65780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7821999-C08B-4390-B589-60AE2BD27A5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1140" y="695839"/>
            <a:ext cx="8264435" cy="6088534"/>
          </a:xfrm>
          <a:prstGeom prst="rect">
            <a:avLst/>
          </a:prstGeom>
        </p:spPr>
      </p:pic>
      <p:sp>
        <p:nvSpPr>
          <p:cNvPr id="4" name="テキスト ボックス 3">
            <a:extLst>
              <a:ext uri="{FF2B5EF4-FFF2-40B4-BE49-F238E27FC236}">
                <a16:creationId xmlns:a16="http://schemas.microsoft.com/office/drawing/2014/main" id="{DAAF34C1-D56B-48D1-9AD4-79FA7CD2C03A}"/>
              </a:ext>
            </a:extLst>
          </p:cNvPr>
          <p:cNvSpPr txBox="1"/>
          <p:nvPr/>
        </p:nvSpPr>
        <p:spPr>
          <a:xfrm>
            <a:off x="8546204" y="2230330"/>
            <a:ext cx="3416320" cy="369332"/>
          </a:xfrm>
          <a:prstGeom prst="rect">
            <a:avLst/>
          </a:prstGeom>
          <a:noFill/>
        </p:spPr>
        <p:txBody>
          <a:bodyPr wrap="none" rtlCol="0">
            <a:spAutoFit/>
          </a:bodyPr>
          <a:lstStyle/>
          <a:p>
            <a:r>
              <a:rPr kumimoji="1" lang="ja-JP" altLang="en-US" dirty="0"/>
              <a:t>デジタル田園と組み合わせて</a:t>
            </a:r>
            <a:r>
              <a:rPr kumimoji="1" lang="en-US" altLang="ja-JP" dirty="0"/>
              <a:t>OK</a:t>
            </a:r>
            <a:endParaRPr kumimoji="1" lang="ja-JP" altLang="en-US" dirty="0"/>
          </a:p>
        </p:txBody>
      </p:sp>
    </p:spTree>
    <p:extLst>
      <p:ext uri="{BB962C8B-B14F-4D97-AF65-F5344CB8AC3E}">
        <p14:creationId xmlns:p14="http://schemas.microsoft.com/office/powerpoint/2010/main" val="2054819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725AB19-08C0-43C3-851D-C3D3102BEC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60762" y="696687"/>
            <a:ext cx="8212773" cy="6100353"/>
          </a:xfrm>
          <a:prstGeom prst="rect">
            <a:avLst/>
          </a:prstGeom>
        </p:spPr>
      </p:pic>
      <p:sp>
        <p:nvSpPr>
          <p:cNvPr id="4" name="テキスト ボックス 3">
            <a:extLst>
              <a:ext uri="{FF2B5EF4-FFF2-40B4-BE49-F238E27FC236}">
                <a16:creationId xmlns:a16="http://schemas.microsoft.com/office/drawing/2014/main" id="{FC74EE3B-E1BD-45BC-9C25-8B3A4FCAC9FC}"/>
              </a:ext>
            </a:extLst>
          </p:cNvPr>
          <p:cNvSpPr txBox="1"/>
          <p:nvPr/>
        </p:nvSpPr>
        <p:spPr>
          <a:xfrm>
            <a:off x="1767840" y="60960"/>
            <a:ext cx="1685077" cy="369332"/>
          </a:xfrm>
          <a:prstGeom prst="rect">
            <a:avLst/>
          </a:prstGeom>
          <a:noFill/>
        </p:spPr>
        <p:txBody>
          <a:bodyPr wrap="none" rtlCol="0">
            <a:spAutoFit/>
          </a:bodyPr>
          <a:lstStyle/>
          <a:p>
            <a:r>
              <a:rPr kumimoji="1" lang="en-US" altLang="ja-JP" b="1" dirty="0">
                <a:solidFill>
                  <a:schemeClr val="bg1"/>
                </a:solidFill>
              </a:rPr>
              <a:t>R4</a:t>
            </a:r>
            <a:r>
              <a:rPr kumimoji="1" lang="ja-JP" altLang="en-US" b="1" dirty="0">
                <a:solidFill>
                  <a:schemeClr val="bg1"/>
                </a:solidFill>
              </a:rPr>
              <a:t> 合同審査会</a:t>
            </a:r>
          </a:p>
        </p:txBody>
      </p:sp>
      <p:sp>
        <p:nvSpPr>
          <p:cNvPr id="5" name="テキスト ボックス 4">
            <a:extLst>
              <a:ext uri="{FF2B5EF4-FFF2-40B4-BE49-F238E27FC236}">
                <a16:creationId xmlns:a16="http://schemas.microsoft.com/office/drawing/2014/main" id="{11A7C5EA-CD78-449A-9E8A-F02AEA23FF21}"/>
              </a:ext>
            </a:extLst>
          </p:cNvPr>
          <p:cNvSpPr txBox="1"/>
          <p:nvPr/>
        </p:nvSpPr>
        <p:spPr>
          <a:xfrm>
            <a:off x="8673535" y="2025283"/>
            <a:ext cx="3416320" cy="369332"/>
          </a:xfrm>
          <a:prstGeom prst="rect">
            <a:avLst/>
          </a:prstGeom>
          <a:noFill/>
        </p:spPr>
        <p:txBody>
          <a:bodyPr wrap="none" rtlCol="0">
            <a:spAutoFit/>
          </a:bodyPr>
          <a:lstStyle/>
          <a:p>
            <a:r>
              <a:rPr kumimoji="1" lang="ja-JP" altLang="en-US" dirty="0"/>
              <a:t>全てデータ連携が必須科目です</a:t>
            </a:r>
          </a:p>
        </p:txBody>
      </p:sp>
    </p:spTree>
    <p:extLst>
      <p:ext uri="{BB962C8B-B14F-4D97-AF65-F5344CB8AC3E}">
        <p14:creationId xmlns:p14="http://schemas.microsoft.com/office/powerpoint/2010/main" val="70765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CD80B4B-94BF-4BF1-B26F-4F3F732F1B25}"/>
              </a:ext>
            </a:extLst>
          </p:cNvPr>
          <p:cNvPicPr>
            <a:picLocks noChangeAspect="1"/>
          </p:cNvPicPr>
          <p:nvPr/>
        </p:nvPicPr>
        <p:blipFill>
          <a:blip r:embed="rId2"/>
          <a:stretch>
            <a:fillRect/>
          </a:stretch>
        </p:blipFill>
        <p:spPr>
          <a:xfrm>
            <a:off x="544088" y="715975"/>
            <a:ext cx="4572396" cy="3429297"/>
          </a:xfrm>
          <a:prstGeom prst="rect">
            <a:avLst/>
          </a:prstGeom>
        </p:spPr>
      </p:pic>
      <p:pic>
        <p:nvPicPr>
          <p:cNvPr id="3" name="図 2">
            <a:extLst>
              <a:ext uri="{FF2B5EF4-FFF2-40B4-BE49-F238E27FC236}">
                <a16:creationId xmlns:a16="http://schemas.microsoft.com/office/drawing/2014/main" id="{87135B8E-F286-4C2E-A087-0081374C0666}"/>
              </a:ext>
            </a:extLst>
          </p:cNvPr>
          <p:cNvPicPr>
            <a:picLocks noChangeAspect="1"/>
          </p:cNvPicPr>
          <p:nvPr/>
        </p:nvPicPr>
        <p:blipFill>
          <a:blip r:embed="rId3"/>
          <a:stretch>
            <a:fillRect/>
          </a:stretch>
        </p:blipFill>
        <p:spPr>
          <a:xfrm>
            <a:off x="5358684" y="715975"/>
            <a:ext cx="4572396" cy="3429297"/>
          </a:xfrm>
          <a:prstGeom prst="rect">
            <a:avLst/>
          </a:prstGeom>
        </p:spPr>
      </p:pic>
      <p:sp>
        <p:nvSpPr>
          <p:cNvPr id="4" name="テキスト ボックス 3">
            <a:extLst>
              <a:ext uri="{FF2B5EF4-FFF2-40B4-BE49-F238E27FC236}">
                <a16:creationId xmlns:a16="http://schemas.microsoft.com/office/drawing/2014/main" id="{AFD115AE-CF09-46C5-AED3-4209C725ABC6}"/>
              </a:ext>
            </a:extLst>
          </p:cNvPr>
          <p:cNvSpPr txBox="1"/>
          <p:nvPr/>
        </p:nvSpPr>
        <p:spPr>
          <a:xfrm>
            <a:off x="1950099" y="3960606"/>
            <a:ext cx="1223412" cy="369332"/>
          </a:xfrm>
          <a:prstGeom prst="rect">
            <a:avLst/>
          </a:prstGeom>
          <a:noFill/>
        </p:spPr>
        <p:txBody>
          <a:bodyPr wrap="none" rtlCol="0">
            <a:spAutoFit/>
          </a:bodyPr>
          <a:lstStyle/>
          <a:p>
            <a:r>
              <a:rPr kumimoji="1" lang="en-US" altLang="ja-JP" dirty="0"/>
              <a:t>CSPFC</a:t>
            </a:r>
            <a:r>
              <a:rPr kumimoji="1" lang="ja-JP" altLang="en-US" dirty="0"/>
              <a:t>作成</a:t>
            </a:r>
          </a:p>
        </p:txBody>
      </p:sp>
      <p:sp>
        <p:nvSpPr>
          <p:cNvPr id="5" name="テキスト ボックス 4">
            <a:extLst>
              <a:ext uri="{FF2B5EF4-FFF2-40B4-BE49-F238E27FC236}">
                <a16:creationId xmlns:a16="http://schemas.microsoft.com/office/drawing/2014/main" id="{31DD8741-7C8D-472A-A10D-49C3A3703058}"/>
              </a:ext>
            </a:extLst>
          </p:cNvPr>
          <p:cNvSpPr txBox="1"/>
          <p:nvPr/>
        </p:nvSpPr>
        <p:spPr>
          <a:xfrm>
            <a:off x="6064463" y="4063243"/>
            <a:ext cx="4108817" cy="923330"/>
          </a:xfrm>
          <a:prstGeom prst="rect">
            <a:avLst/>
          </a:prstGeom>
          <a:noFill/>
        </p:spPr>
        <p:txBody>
          <a:bodyPr wrap="none" rtlCol="0">
            <a:spAutoFit/>
          </a:bodyPr>
          <a:lstStyle/>
          <a:p>
            <a:r>
              <a:rPr kumimoji="1" lang="en-US" altLang="ja-JP" dirty="0"/>
              <a:t>CSPFC</a:t>
            </a:r>
            <a:r>
              <a:rPr kumimoji="1" lang="ja-JP" altLang="en-US" dirty="0"/>
              <a:t>作成＋豊能町</a:t>
            </a:r>
            <a:endParaRPr kumimoji="1" lang="en-US" altLang="ja-JP" dirty="0"/>
          </a:p>
          <a:p>
            <a:r>
              <a:rPr kumimoji="1" lang="ja-JP" altLang="en-US" dirty="0"/>
              <a:t>（広告・セミナーに変更）</a:t>
            </a:r>
            <a:br>
              <a:rPr kumimoji="1" lang="en-US" altLang="ja-JP" dirty="0"/>
            </a:br>
            <a:r>
              <a:rPr kumimoji="1" lang="ja-JP" altLang="en-US" dirty="0"/>
              <a:t>　スマホ教室・よろず・リビングラボ</a:t>
            </a:r>
          </a:p>
        </p:txBody>
      </p:sp>
    </p:spTree>
    <p:extLst>
      <p:ext uri="{BB962C8B-B14F-4D97-AF65-F5344CB8AC3E}">
        <p14:creationId xmlns:p14="http://schemas.microsoft.com/office/powerpoint/2010/main" val="592572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8F57892-FD29-44F6-8FF4-536F28F4A2A0}"/>
              </a:ext>
            </a:extLst>
          </p:cNvPr>
          <p:cNvPicPr>
            <a:picLocks noChangeAspect="1"/>
          </p:cNvPicPr>
          <p:nvPr/>
        </p:nvPicPr>
        <p:blipFill>
          <a:blip r:embed="rId2"/>
          <a:stretch>
            <a:fillRect/>
          </a:stretch>
        </p:blipFill>
        <p:spPr>
          <a:xfrm>
            <a:off x="422790" y="827942"/>
            <a:ext cx="4572396" cy="3429297"/>
          </a:xfrm>
          <a:prstGeom prst="rect">
            <a:avLst/>
          </a:prstGeom>
        </p:spPr>
      </p:pic>
      <p:pic>
        <p:nvPicPr>
          <p:cNvPr id="3" name="図 2">
            <a:extLst>
              <a:ext uri="{FF2B5EF4-FFF2-40B4-BE49-F238E27FC236}">
                <a16:creationId xmlns:a16="http://schemas.microsoft.com/office/drawing/2014/main" id="{03A1C51E-EB31-4B81-93EC-278C9DF54719}"/>
              </a:ext>
            </a:extLst>
          </p:cNvPr>
          <p:cNvPicPr>
            <a:picLocks noChangeAspect="1"/>
          </p:cNvPicPr>
          <p:nvPr/>
        </p:nvPicPr>
        <p:blipFill>
          <a:blip r:embed="rId3"/>
          <a:stretch>
            <a:fillRect/>
          </a:stretch>
        </p:blipFill>
        <p:spPr>
          <a:xfrm>
            <a:off x="5619941" y="827941"/>
            <a:ext cx="4572396" cy="3429297"/>
          </a:xfrm>
          <a:prstGeom prst="rect">
            <a:avLst/>
          </a:prstGeom>
        </p:spPr>
      </p:pic>
      <p:sp>
        <p:nvSpPr>
          <p:cNvPr id="4" name="テキスト ボックス 3">
            <a:extLst>
              <a:ext uri="{FF2B5EF4-FFF2-40B4-BE49-F238E27FC236}">
                <a16:creationId xmlns:a16="http://schemas.microsoft.com/office/drawing/2014/main" id="{1990506F-F1FB-4B5B-804B-4E1F85790F5A}"/>
              </a:ext>
            </a:extLst>
          </p:cNvPr>
          <p:cNvSpPr txBox="1"/>
          <p:nvPr/>
        </p:nvSpPr>
        <p:spPr>
          <a:xfrm>
            <a:off x="587830" y="4257238"/>
            <a:ext cx="4108817" cy="2308324"/>
          </a:xfrm>
          <a:prstGeom prst="rect">
            <a:avLst/>
          </a:prstGeom>
          <a:noFill/>
        </p:spPr>
        <p:txBody>
          <a:bodyPr wrap="none" rtlCol="0">
            <a:spAutoFit/>
          </a:bodyPr>
          <a:lstStyle/>
          <a:p>
            <a:r>
              <a:rPr kumimoji="1" lang="en-US" altLang="ja-JP" dirty="0"/>
              <a:t>CSPFC</a:t>
            </a:r>
            <a:r>
              <a:rPr kumimoji="1" lang="ja-JP" altLang="en-US" dirty="0"/>
              <a:t>作成</a:t>
            </a:r>
            <a:endParaRPr kumimoji="1" lang="en-US" altLang="ja-JP" dirty="0"/>
          </a:p>
          <a:p>
            <a:r>
              <a:rPr kumimoji="1" lang="ja-JP" altLang="en-US" dirty="0"/>
              <a:t>・分野間セキュリティ＋</a:t>
            </a:r>
            <a:r>
              <a:rPr kumimoji="1" lang="en-US" altLang="ja-JP" dirty="0"/>
              <a:t>CCDS</a:t>
            </a:r>
            <a:br>
              <a:rPr kumimoji="1" lang="en-US" altLang="ja-JP" dirty="0"/>
            </a:br>
            <a:r>
              <a:rPr kumimoji="1" lang="ja-JP" altLang="en-US" dirty="0"/>
              <a:t>・モビリティ＋ヘルスケア＋地域通貨</a:t>
            </a:r>
            <a:endParaRPr kumimoji="1" lang="en-US" altLang="ja-JP" dirty="0"/>
          </a:p>
          <a:p>
            <a:r>
              <a:rPr kumimoji="1" lang="ja-JP" altLang="en-US" dirty="0"/>
              <a:t>・地域間連携</a:t>
            </a:r>
            <a:endParaRPr kumimoji="1" lang="en-US" altLang="ja-JP" dirty="0"/>
          </a:p>
          <a:p>
            <a:endParaRPr kumimoji="1" lang="en-US" altLang="ja-JP" dirty="0"/>
          </a:p>
          <a:p>
            <a:r>
              <a:rPr kumimoji="1" lang="ja-JP" altLang="en-US" dirty="0"/>
              <a:t>横展開事業：</a:t>
            </a:r>
            <a:br>
              <a:rPr kumimoji="1" lang="en-US" altLang="ja-JP" dirty="0"/>
            </a:br>
            <a:r>
              <a:rPr kumimoji="1" lang="ja-JP" altLang="en-US" dirty="0"/>
              <a:t>福井・</a:t>
            </a:r>
            <a:r>
              <a:rPr kumimoji="1" lang="en-US" altLang="ja-JP" dirty="0"/>
              <a:t>OSPF</a:t>
            </a:r>
            <a:r>
              <a:rPr kumimoji="1" lang="ja-JP" altLang="en-US" dirty="0"/>
              <a:t>・横浜・沖縄</a:t>
            </a:r>
            <a:endParaRPr kumimoji="1" lang="en-US" altLang="ja-JP" dirty="0"/>
          </a:p>
          <a:p>
            <a:r>
              <a:rPr kumimoji="1" lang="ja-JP" altLang="en-US" dirty="0"/>
              <a:t>・地域経済活性化</a:t>
            </a:r>
          </a:p>
        </p:txBody>
      </p:sp>
      <p:sp>
        <p:nvSpPr>
          <p:cNvPr id="5" name="テキスト ボックス 4">
            <a:extLst>
              <a:ext uri="{FF2B5EF4-FFF2-40B4-BE49-F238E27FC236}">
                <a16:creationId xmlns:a16="http://schemas.microsoft.com/office/drawing/2014/main" id="{0622603C-CAAB-4124-B4A4-53FC8404012E}"/>
              </a:ext>
            </a:extLst>
          </p:cNvPr>
          <p:cNvSpPr txBox="1"/>
          <p:nvPr/>
        </p:nvSpPr>
        <p:spPr>
          <a:xfrm>
            <a:off x="5851730" y="4486230"/>
            <a:ext cx="2954655" cy="646331"/>
          </a:xfrm>
          <a:prstGeom prst="rect">
            <a:avLst/>
          </a:prstGeom>
          <a:noFill/>
        </p:spPr>
        <p:txBody>
          <a:bodyPr wrap="none" rtlCol="0">
            <a:spAutoFit/>
          </a:bodyPr>
          <a:lstStyle/>
          <a:p>
            <a:r>
              <a:rPr kumimoji="1" lang="ja-JP" altLang="en-US" dirty="0"/>
              <a:t>モビリティ分科会</a:t>
            </a:r>
            <a:endParaRPr kumimoji="1" lang="en-US" altLang="ja-JP" dirty="0"/>
          </a:p>
          <a:p>
            <a:r>
              <a:rPr kumimoji="1" lang="ja-JP" altLang="en-US" dirty="0"/>
              <a:t>・新技術の取組みや組合せ</a:t>
            </a:r>
            <a:endParaRPr kumimoji="1" lang="en-US" altLang="ja-JP" dirty="0"/>
          </a:p>
        </p:txBody>
      </p:sp>
      <p:sp>
        <p:nvSpPr>
          <p:cNvPr id="8" name="矢印: 右 7">
            <a:extLst>
              <a:ext uri="{FF2B5EF4-FFF2-40B4-BE49-F238E27FC236}">
                <a16:creationId xmlns:a16="http://schemas.microsoft.com/office/drawing/2014/main" id="{E18ECC2C-4DEB-4DF6-A9A1-3C2098D2F2DC}"/>
              </a:ext>
            </a:extLst>
          </p:cNvPr>
          <p:cNvSpPr/>
          <p:nvPr/>
        </p:nvSpPr>
        <p:spPr>
          <a:xfrm>
            <a:off x="3536302" y="5893758"/>
            <a:ext cx="569167" cy="447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8436571-BAB5-48A6-91DE-0D57CC676C64}"/>
              </a:ext>
            </a:extLst>
          </p:cNvPr>
          <p:cNvSpPr txBox="1"/>
          <p:nvPr/>
        </p:nvSpPr>
        <p:spPr>
          <a:xfrm>
            <a:off x="4282070" y="5893758"/>
            <a:ext cx="1800493" cy="369332"/>
          </a:xfrm>
          <a:prstGeom prst="rect">
            <a:avLst/>
          </a:prstGeom>
          <a:noFill/>
        </p:spPr>
        <p:txBody>
          <a:bodyPr wrap="none" rtlCol="0">
            <a:spAutoFit/>
          </a:bodyPr>
          <a:lstStyle/>
          <a:p>
            <a:r>
              <a:rPr kumimoji="1" lang="ja-JP" altLang="en-US" dirty="0"/>
              <a:t>デジ田も組合せ</a:t>
            </a:r>
          </a:p>
        </p:txBody>
      </p:sp>
    </p:spTree>
    <p:extLst>
      <p:ext uri="{BB962C8B-B14F-4D97-AF65-F5344CB8AC3E}">
        <p14:creationId xmlns:p14="http://schemas.microsoft.com/office/powerpoint/2010/main" val="990304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90ED2A7-6813-401D-BB77-1FBDD5FE7230}"/>
              </a:ext>
            </a:extLst>
          </p:cNvPr>
          <p:cNvPicPr>
            <a:picLocks noChangeAspect="1"/>
          </p:cNvPicPr>
          <p:nvPr/>
        </p:nvPicPr>
        <p:blipFill>
          <a:blip r:embed="rId2"/>
          <a:stretch>
            <a:fillRect/>
          </a:stretch>
        </p:blipFill>
        <p:spPr>
          <a:xfrm>
            <a:off x="721369" y="827943"/>
            <a:ext cx="4572396" cy="3429297"/>
          </a:xfrm>
          <a:prstGeom prst="rect">
            <a:avLst/>
          </a:prstGeom>
        </p:spPr>
      </p:pic>
      <p:pic>
        <p:nvPicPr>
          <p:cNvPr id="3" name="図 2">
            <a:extLst>
              <a:ext uri="{FF2B5EF4-FFF2-40B4-BE49-F238E27FC236}">
                <a16:creationId xmlns:a16="http://schemas.microsoft.com/office/drawing/2014/main" id="{F06E97AC-F35E-4D69-B129-4098AED4F783}"/>
              </a:ext>
            </a:extLst>
          </p:cNvPr>
          <p:cNvPicPr>
            <a:picLocks noChangeAspect="1"/>
          </p:cNvPicPr>
          <p:nvPr/>
        </p:nvPicPr>
        <p:blipFill>
          <a:blip r:embed="rId3"/>
          <a:stretch>
            <a:fillRect/>
          </a:stretch>
        </p:blipFill>
        <p:spPr>
          <a:xfrm>
            <a:off x="5862536" y="827943"/>
            <a:ext cx="4572396" cy="3429297"/>
          </a:xfrm>
          <a:prstGeom prst="rect">
            <a:avLst/>
          </a:prstGeom>
        </p:spPr>
      </p:pic>
      <p:sp>
        <p:nvSpPr>
          <p:cNvPr id="4" name="テキスト ボックス 3">
            <a:extLst>
              <a:ext uri="{FF2B5EF4-FFF2-40B4-BE49-F238E27FC236}">
                <a16:creationId xmlns:a16="http://schemas.microsoft.com/office/drawing/2014/main" id="{242A39F4-0929-4CDF-BD87-0E206685AF9B}"/>
              </a:ext>
            </a:extLst>
          </p:cNvPr>
          <p:cNvSpPr txBox="1"/>
          <p:nvPr/>
        </p:nvSpPr>
        <p:spPr>
          <a:xfrm>
            <a:off x="1530239" y="4719495"/>
            <a:ext cx="2954655" cy="646331"/>
          </a:xfrm>
          <a:prstGeom prst="rect">
            <a:avLst/>
          </a:prstGeom>
          <a:noFill/>
        </p:spPr>
        <p:txBody>
          <a:bodyPr wrap="none" rtlCol="0">
            <a:spAutoFit/>
          </a:bodyPr>
          <a:lstStyle/>
          <a:p>
            <a:r>
              <a:rPr kumimoji="1" lang="ja-JP" altLang="en-US" dirty="0"/>
              <a:t>モビリティ分科会</a:t>
            </a:r>
            <a:endParaRPr kumimoji="1" lang="en-US" altLang="ja-JP" dirty="0"/>
          </a:p>
          <a:p>
            <a:r>
              <a:rPr kumimoji="1" lang="ja-JP" altLang="en-US" dirty="0"/>
              <a:t>・新技術の取組みや組合せ</a:t>
            </a:r>
            <a:endParaRPr kumimoji="1" lang="en-US" altLang="ja-JP" dirty="0"/>
          </a:p>
        </p:txBody>
      </p:sp>
      <p:sp>
        <p:nvSpPr>
          <p:cNvPr id="5" name="テキスト ボックス 4">
            <a:extLst>
              <a:ext uri="{FF2B5EF4-FFF2-40B4-BE49-F238E27FC236}">
                <a16:creationId xmlns:a16="http://schemas.microsoft.com/office/drawing/2014/main" id="{0F2AF67C-77D6-4772-ADD5-3D9DEB27E9CD}"/>
              </a:ext>
            </a:extLst>
          </p:cNvPr>
          <p:cNvSpPr txBox="1"/>
          <p:nvPr/>
        </p:nvSpPr>
        <p:spPr>
          <a:xfrm>
            <a:off x="6671406" y="4719494"/>
            <a:ext cx="3416320" cy="369332"/>
          </a:xfrm>
          <a:prstGeom prst="rect">
            <a:avLst/>
          </a:prstGeom>
          <a:noFill/>
        </p:spPr>
        <p:txBody>
          <a:bodyPr wrap="none" rtlCol="0">
            <a:spAutoFit/>
          </a:bodyPr>
          <a:lstStyle/>
          <a:p>
            <a:r>
              <a:rPr kumimoji="1" lang="ja-JP" altLang="en-US" dirty="0"/>
              <a:t>街づくり（リビングラボ周辺）</a:t>
            </a:r>
            <a:endParaRPr kumimoji="1" lang="en-US" altLang="ja-JP" dirty="0"/>
          </a:p>
        </p:txBody>
      </p:sp>
    </p:spTree>
    <p:extLst>
      <p:ext uri="{BB962C8B-B14F-4D97-AF65-F5344CB8AC3E}">
        <p14:creationId xmlns:p14="http://schemas.microsoft.com/office/powerpoint/2010/main" val="4094597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6459A8B-1A9F-4D65-B661-D49427344B3C}"/>
              </a:ext>
            </a:extLst>
          </p:cNvPr>
          <p:cNvSpPr txBox="1"/>
          <p:nvPr/>
        </p:nvSpPr>
        <p:spPr>
          <a:xfrm>
            <a:off x="578500" y="1352939"/>
            <a:ext cx="10854253" cy="2554545"/>
          </a:xfrm>
          <a:prstGeom prst="rect">
            <a:avLst/>
          </a:prstGeom>
          <a:noFill/>
        </p:spPr>
        <p:txBody>
          <a:bodyPr wrap="none" rtlCol="0">
            <a:spAutoFit/>
          </a:bodyPr>
          <a:lstStyle/>
          <a:p>
            <a:pPr algn="ctr"/>
            <a:r>
              <a:rPr kumimoji="1" lang="ja-JP" altLang="en-US" sz="3200" dirty="0"/>
              <a:t>資料作成は、先日の資料と過去採択事業内容を</a:t>
            </a:r>
            <a:endParaRPr kumimoji="1" lang="en-US" altLang="ja-JP" sz="3200" dirty="0"/>
          </a:p>
          <a:p>
            <a:pPr algn="ctr"/>
            <a:r>
              <a:rPr kumimoji="1" lang="en-US" altLang="ja-JP" sz="3200" dirty="0"/>
              <a:t>Web</a:t>
            </a:r>
            <a:r>
              <a:rPr kumimoji="1" lang="ja-JP" altLang="en-US" sz="3200" dirty="0"/>
              <a:t>から検索して確認</a:t>
            </a:r>
            <a:br>
              <a:rPr kumimoji="1" lang="en-US" altLang="ja-JP" sz="3200" dirty="0"/>
            </a:br>
            <a:endParaRPr kumimoji="1" lang="en-US" altLang="ja-JP" sz="3200" dirty="0"/>
          </a:p>
          <a:p>
            <a:pPr algn="ctr"/>
            <a:endParaRPr kumimoji="1" lang="en-US" altLang="ja-JP" sz="3200" dirty="0"/>
          </a:p>
          <a:p>
            <a:pPr algn="ctr"/>
            <a:r>
              <a:rPr kumimoji="1" lang="ja-JP" altLang="en-US" sz="3200" dirty="0"/>
              <a:t>デジ田</a:t>
            </a:r>
            <a:r>
              <a:rPr kumimoji="1" lang="en-US" altLang="ja-JP" sz="3200" dirty="0"/>
              <a:t>T2/3</a:t>
            </a:r>
            <a:r>
              <a:rPr kumimoji="1" lang="ja-JP" altLang="en-US" sz="3200" dirty="0"/>
              <a:t>は、今週末から来週明けくらいに交付金の要件</a:t>
            </a:r>
          </a:p>
        </p:txBody>
      </p:sp>
    </p:spTree>
    <p:extLst>
      <p:ext uri="{BB962C8B-B14F-4D97-AF65-F5344CB8AC3E}">
        <p14:creationId xmlns:p14="http://schemas.microsoft.com/office/powerpoint/2010/main" val="3190701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54CA6E-7376-40E7-B5A2-5009E6F7435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4320" y="600891"/>
            <a:ext cx="8961120" cy="6035041"/>
          </a:xfrm>
          <a:prstGeom prst="rect">
            <a:avLst/>
          </a:prstGeom>
        </p:spPr>
      </p:pic>
      <p:sp>
        <p:nvSpPr>
          <p:cNvPr id="4" name="テキスト ボックス 3">
            <a:extLst>
              <a:ext uri="{FF2B5EF4-FFF2-40B4-BE49-F238E27FC236}">
                <a16:creationId xmlns:a16="http://schemas.microsoft.com/office/drawing/2014/main" id="{84C66EF1-DD69-415D-83B7-7AADC58F8EE2}"/>
              </a:ext>
            </a:extLst>
          </p:cNvPr>
          <p:cNvSpPr txBox="1"/>
          <p:nvPr/>
        </p:nvSpPr>
        <p:spPr>
          <a:xfrm>
            <a:off x="9338684" y="2178079"/>
            <a:ext cx="2723823" cy="369332"/>
          </a:xfrm>
          <a:prstGeom prst="rect">
            <a:avLst/>
          </a:prstGeom>
          <a:noFill/>
        </p:spPr>
        <p:txBody>
          <a:bodyPr wrap="none" rtlCol="0">
            <a:spAutoFit/>
          </a:bodyPr>
          <a:lstStyle/>
          <a:p>
            <a:r>
              <a:rPr kumimoji="1" lang="ja-JP" altLang="en-US"/>
              <a:t>セミナーとか広報コスト</a:t>
            </a:r>
            <a:endParaRPr kumimoji="1" lang="ja-JP" altLang="en-US" dirty="0"/>
          </a:p>
        </p:txBody>
      </p:sp>
    </p:spTree>
    <p:extLst>
      <p:ext uri="{BB962C8B-B14F-4D97-AF65-F5344CB8AC3E}">
        <p14:creationId xmlns:p14="http://schemas.microsoft.com/office/powerpoint/2010/main" val="384035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537D4B-8166-4E8E-98D2-74B1BFAFFCA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98170" y="630576"/>
            <a:ext cx="8595361" cy="6227424"/>
          </a:xfrm>
          <a:prstGeom prst="rect">
            <a:avLst/>
          </a:prstGeom>
        </p:spPr>
      </p:pic>
    </p:spTree>
    <p:extLst>
      <p:ext uri="{BB962C8B-B14F-4D97-AF65-F5344CB8AC3E}">
        <p14:creationId xmlns:p14="http://schemas.microsoft.com/office/powerpoint/2010/main" val="271988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E803CA-D961-42ED-B806-D954A993C81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28503" y="638425"/>
            <a:ext cx="8307977" cy="5919129"/>
          </a:xfrm>
          <a:prstGeom prst="rect">
            <a:avLst/>
          </a:prstGeom>
        </p:spPr>
      </p:pic>
    </p:spTree>
    <p:extLst>
      <p:ext uri="{BB962C8B-B14F-4D97-AF65-F5344CB8AC3E}">
        <p14:creationId xmlns:p14="http://schemas.microsoft.com/office/powerpoint/2010/main" val="1024449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9EF2C3-4551-43B0-8558-1EAE6EA43E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6686" y="611583"/>
            <a:ext cx="8647612" cy="6015640"/>
          </a:xfrm>
          <a:prstGeom prst="rect">
            <a:avLst/>
          </a:prstGeom>
        </p:spPr>
      </p:pic>
      <p:sp>
        <p:nvSpPr>
          <p:cNvPr id="4" name="テキスト ボックス 3">
            <a:extLst>
              <a:ext uri="{FF2B5EF4-FFF2-40B4-BE49-F238E27FC236}">
                <a16:creationId xmlns:a16="http://schemas.microsoft.com/office/drawing/2014/main" id="{A44B621B-6233-4C7E-8FFE-1C9EDB98E16C}"/>
              </a:ext>
            </a:extLst>
          </p:cNvPr>
          <p:cNvSpPr txBox="1"/>
          <p:nvPr/>
        </p:nvSpPr>
        <p:spPr>
          <a:xfrm>
            <a:off x="9694821" y="1193075"/>
            <a:ext cx="1800493" cy="1200329"/>
          </a:xfrm>
          <a:prstGeom prst="rect">
            <a:avLst/>
          </a:prstGeom>
          <a:noFill/>
        </p:spPr>
        <p:txBody>
          <a:bodyPr wrap="none" rtlCol="0">
            <a:spAutoFit/>
          </a:bodyPr>
          <a:lstStyle/>
          <a:p>
            <a:r>
              <a:rPr kumimoji="1" lang="ja-JP" altLang="en-US" dirty="0"/>
              <a:t>予算名変更</a:t>
            </a:r>
            <a:endParaRPr kumimoji="1" lang="en-US" altLang="ja-JP" dirty="0"/>
          </a:p>
          <a:p>
            <a:endParaRPr kumimoji="1" lang="en-US" altLang="ja-JP" dirty="0"/>
          </a:p>
          <a:p>
            <a:r>
              <a:rPr kumimoji="1" lang="ja-JP" altLang="en-US" dirty="0"/>
              <a:t>共同利用で加点</a:t>
            </a:r>
            <a:endParaRPr kumimoji="1" lang="en-US" altLang="ja-JP" dirty="0"/>
          </a:p>
          <a:p>
            <a:r>
              <a:rPr kumimoji="1" lang="ja-JP" altLang="en-US" dirty="0"/>
              <a:t>（他自治体と）</a:t>
            </a:r>
          </a:p>
        </p:txBody>
      </p:sp>
    </p:spTree>
    <p:extLst>
      <p:ext uri="{BB962C8B-B14F-4D97-AF65-F5344CB8AC3E}">
        <p14:creationId xmlns:p14="http://schemas.microsoft.com/office/powerpoint/2010/main" val="2206109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3ECF239-40C1-4C4B-AF7D-B93F00065CBF}"/>
              </a:ext>
            </a:extLst>
          </p:cNvPr>
          <p:cNvSpPr txBox="1"/>
          <p:nvPr/>
        </p:nvSpPr>
        <p:spPr>
          <a:xfrm>
            <a:off x="183406" y="496659"/>
            <a:ext cx="11825188" cy="507831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l"/>
            <a:r>
              <a:rPr kumimoji="1" lang="en-US" altLang="ja-JP" dirty="0">
                <a:latin typeface="+mn-ea"/>
              </a:rPr>
              <a:t>10</a:t>
            </a:r>
            <a:r>
              <a:rPr kumimoji="1" lang="ja-JP" altLang="en-US" dirty="0">
                <a:latin typeface="+mn-ea"/>
              </a:rPr>
              <a:t>：</a:t>
            </a:r>
            <a:r>
              <a:rPr kumimoji="1" lang="en-US" altLang="ja-JP" dirty="0">
                <a:latin typeface="+mn-ea"/>
              </a:rPr>
              <a:t>00</a:t>
            </a:r>
            <a:r>
              <a:rPr kumimoji="1" lang="ja-JP" altLang="en-US" dirty="0">
                <a:latin typeface="+mn-ea"/>
              </a:rPr>
              <a:t>～　</a:t>
            </a:r>
            <a:r>
              <a:rPr kumimoji="1" lang="en-US" altLang="ja-JP" dirty="0">
                <a:latin typeface="+mn-ea"/>
              </a:rPr>
              <a:t>《</a:t>
            </a:r>
            <a:r>
              <a:rPr kumimoji="1" lang="ja-JP" altLang="en-US" dirty="0">
                <a:latin typeface="+mn-ea"/>
              </a:rPr>
              <a:t>代表理事より</a:t>
            </a:r>
            <a:r>
              <a:rPr kumimoji="1" lang="en-US" altLang="ja-JP" dirty="0">
                <a:latin typeface="+mn-ea"/>
              </a:rPr>
              <a:t>》</a:t>
            </a:r>
          </a:p>
          <a:p>
            <a:r>
              <a:rPr kumimoji="1" lang="ja-JP" altLang="en-US" dirty="0">
                <a:latin typeface="+mn-ea"/>
              </a:rPr>
              <a:t>　　　　　　・総務省最終検査に向けて（速報値と</a:t>
            </a:r>
            <a:r>
              <a:rPr kumimoji="1" lang="en-US" altLang="ja-JP" dirty="0">
                <a:latin typeface="+mn-ea"/>
              </a:rPr>
              <a:t>API</a:t>
            </a:r>
            <a:r>
              <a:rPr kumimoji="1" lang="ja-JP" altLang="en-US" dirty="0">
                <a:latin typeface="+mn-ea"/>
              </a:rPr>
              <a:t>関連）</a:t>
            </a:r>
            <a:br>
              <a:rPr kumimoji="1" lang="en-US" altLang="ja-JP" dirty="0">
                <a:latin typeface="+mn-ea"/>
              </a:rPr>
            </a:br>
            <a:r>
              <a:rPr kumimoji="1" lang="en-US" altLang="ja-JP" dirty="0">
                <a:latin typeface="+mn-ea"/>
              </a:rPr>
              <a:t>			</a:t>
            </a:r>
            <a:r>
              <a:rPr kumimoji="1" lang="ja-JP" altLang="en-US" dirty="0">
                <a:latin typeface="+mn-ea"/>
              </a:rPr>
              <a:t>・来年度に向けての準備</a:t>
            </a:r>
            <a:br>
              <a:rPr kumimoji="1" lang="en-US" altLang="ja-JP" dirty="0">
                <a:latin typeface="+mn-ea"/>
              </a:rPr>
            </a:br>
            <a:r>
              <a:rPr kumimoji="1" lang="ja-JP" altLang="en-US" dirty="0">
                <a:latin typeface="+mn-ea"/>
              </a:rPr>
              <a:t>　　</a:t>
            </a:r>
            <a:r>
              <a:rPr kumimoji="1" lang="en-US" altLang="ja-JP" dirty="0">
                <a:latin typeface="+mn-ea"/>
              </a:rPr>
              <a:t>		</a:t>
            </a:r>
            <a:r>
              <a:rPr kumimoji="1" lang="ja-JP" altLang="en-US" dirty="0">
                <a:latin typeface="+mn-ea"/>
              </a:rPr>
              <a:t>・横展開ワーキングに向けて</a:t>
            </a:r>
            <a:endParaRPr kumimoji="1" lang="en-US" altLang="ja-JP" dirty="0">
              <a:latin typeface="+mn-ea"/>
            </a:endParaRPr>
          </a:p>
          <a:p>
            <a:r>
              <a:rPr kumimoji="1" lang="ja-JP" altLang="en-US" dirty="0">
                <a:latin typeface="+mn-ea"/>
              </a:rPr>
              <a:t>　　　　　　　</a:t>
            </a:r>
            <a:r>
              <a:rPr lang="ja-JP" altLang="en-US" dirty="0">
                <a:latin typeface="+mn-ea"/>
              </a:rPr>
              <a:t>　　　　　　</a:t>
            </a:r>
          </a:p>
          <a:p>
            <a:endParaRPr kumimoji="1" lang="en-US" altLang="ja-JP" dirty="0">
              <a:latin typeface="+mn-ea"/>
            </a:endParaRPr>
          </a:p>
          <a:p>
            <a:r>
              <a:rPr kumimoji="1" lang="ja-JP" altLang="en-US" dirty="0">
                <a:latin typeface="+mn-ea"/>
              </a:rPr>
              <a:t> 　　　　</a:t>
            </a:r>
            <a:r>
              <a:rPr kumimoji="1" lang="en-US" altLang="ja-JP" dirty="0">
                <a:latin typeface="+mn-ea"/>
              </a:rPr>
              <a:t>《</a:t>
            </a:r>
            <a:r>
              <a:rPr kumimoji="1" lang="ja-JP" altLang="en-US" dirty="0">
                <a:latin typeface="+mn-ea"/>
              </a:rPr>
              <a:t>事務局より</a:t>
            </a:r>
            <a:r>
              <a:rPr kumimoji="1" lang="en-US" altLang="ja-JP" dirty="0">
                <a:latin typeface="+mn-ea"/>
              </a:rPr>
              <a:t>》</a:t>
            </a:r>
            <a:endParaRPr lang="en-US" altLang="ja-JP" dirty="0">
              <a:latin typeface="+mn-ea"/>
            </a:endParaRPr>
          </a:p>
          <a:p>
            <a:r>
              <a:rPr lang="ja-JP" dirty="0">
                <a:latin typeface="+mn-ea"/>
              </a:rPr>
              <a:t>　　　　　</a:t>
            </a:r>
            <a:r>
              <a:rPr lang="ja-JP" altLang="en-US" dirty="0">
                <a:latin typeface="+mn-ea"/>
              </a:rPr>
              <a:t>　　</a:t>
            </a:r>
            <a:r>
              <a:rPr lang="ja-JP" dirty="0">
                <a:latin typeface="+mn-ea"/>
              </a:rPr>
              <a:t>・議事録の確認</a:t>
            </a:r>
            <a:endParaRPr lang="ja-JP" sz="2800" dirty="0"/>
          </a:p>
          <a:p>
            <a:r>
              <a:rPr lang="ja-JP" altLang="en-US">
                <a:ea typeface="+mn-lt"/>
                <a:cs typeface="+mn-lt"/>
              </a:rPr>
              <a:t>　　　　　　　・4月14日定例MTGはお休みとなります</a:t>
            </a:r>
            <a:endParaRPr lang="en-US" altLang="ja-JP">
              <a:latin typeface="+mn-ea"/>
            </a:endParaRPr>
          </a:p>
          <a:p>
            <a:r>
              <a:rPr lang="ja-JP" altLang="en-US" dirty="0">
                <a:latin typeface="+mn-ea"/>
              </a:rPr>
              <a:t>　　　　　　　</a:t>
            </a:r>
          </a:p>
          <a:p>
            <a:r>
              <a:rPr lang="ja-JP" altLang="en-US" dirty="0">
                <a:latin typeface="+mn-ea"/>
              </a:rPr>
              <a:t>　　　　　　　</a:t>
            </a:r>
            <a:endParaRPr lang="en-US" altLang="ja-JP" dirty="0">
              <a:latin typeface="+mn-ea"/>
            </a:endParaRPr>
          </a:p>
          <a:p>
            <a:r>
              <a:rPr lang="ja-JP" altLang="en-US" dirty="0">
                <a:latin typeface="+mn-ea"/>
              </a:rPr>
              <a:t>    </a:t>
            </a:r>
            <a:r>
              <a:rPr kumimoji="1" lang="ja-JP" altLang="en-US" dirty="0">
                <a:latin typeface="+mn-ea"/>
              </a:rPr>
              <a:t>　　　　　</a:t>
            </a:r>
            <a:endParaRPr lang="en-US" altLang="ja-JP" dirty="0">
              <a:latin typeface="+mn-ea"/>
            </a:endParaRPr>
          </a:p>
          <a:p>
            <a:r>
              <a:rPr kumimoji="1" lang="en-US" altLang="ja-JP" dirty="0">
                <a:latin typeface="+mn-ea"/>
              </a:rPr>
              <a:t>10:30</a:t>
            </a:r>
            <a:r>
              <a:rPr kumimoji="1" lang="ja-JP" altLang="en-US" dirty="0">
                <a:latin typeface="+mn-ea"/>
              </a:rPr>
              <a:t>～　 《分科会（</a:t>
            </a:r>
            <a:r>
              <a:rPr kumimoji="1" lang="en-US" altLang="ja-JP" dirty="0">
                <a:latin typeface="+mn-ea"/>
              </a:rPr>
              <a:t>3</a:t>
            </a:r>
            <a:r>
              <a:rPr kumimoji="1" lang="ja-JP" altLang="en-US" dirty="0">
                <a:latin typeface="+mn-ea"/>
              </a:rPr>
              <a:t>0分）》</a:t>
            </a:r>
            <a:endParaRPr lang="en-US" altLang="ja-JP" dirty="0">
              <a:latin typeface="+mn-ea"/>
            </a:endParaRPr>
          </a:p>
          <a:p>
            <a:r>
              <a:rPr kumimoji="1" lang="en-US" altLang="ja-JP" dirty="0">
                <a:latin typeface="+mn-ea"/>
              </a:rPr>
              <a:t>　　　　　《</a:t>
            </a:r>
            <a:r>
              <a:rPr kumimoji="1" lang="ja-JP" altLang="en-US" dirty="0">
                <a:latin typeface="+mn-ea"/>
              </a:rPr>
              <a:t>各分科会進捗報告（30分）</a:t>
            </a:r>
            <a:r>
              <a:rPr kumimoji="1" lang="en-US" altLang="ja-JP" dirty="0">
                <a:latin typeface="+mn-ea"/>
              </a:rPr>
              <a:t>》</a:t>
            </a:r>
            <a:endParaRPr lang="en-US" altLang="ja-JP" dirty="0">
              <a:latin typeface="BIZ UDゴシック"/>
              <a:ea typeface="BIZ UDゴシック"/>
            </a:endParaRPr>
          </a:p>
          <a:p>
            <a:pPr>
              <a:defRPr/>
            </a:pPr>
            <a:r>
              <a:rPr kumimoji="1" lang="ja-JP" altLang="en-US" dirty="0">
                <a:latin typeface="BIZ UDゴシック"/>
                <a:ea typeface="BIZ UDゴシック"/>
              </a:rPr>
              <a:t>　　　　　　　　　　</a:t>
            </a:r>
            <a:endParaRPr lang="en-US" altLang="ja-JP" dirty="0">
              <a:latin typeface="BIZ UDゴシック"/>
              <a:ea typeface="BIZ UDゴシック"/>
            </a:endParaRPr>
          </a:p>
          <a:p>
            <a:pPr>
              <a:defRPr/>
            </a:pPr>
            <a:r>
              <a:rPr kumimoji="1" lang="ja-JP" altLang="en-US" b="1" i="0" u="none" strike="noStrike" kern="1200" cap="none" spc="0" normalizeH="0" baseline="0" noProof="0">
                <a:ln>
                  <a:noFill/>
                </a:ln>
                <a:effectLst/>
                <a:uLnTx/>
                <a:uFillTx/>
                <a:latin typeface="BIZ UDゴシック"/>
                <a:ea typeface="BIZ UDゴシック"/>
                <a:cs typeface="+mn-cs"/>
              </a:rPr>
              <a:t>今後のスケジュール</a:t>
            </a:r>
            <a:endParaRPr lang="en-US" altLang="ja-JP" b="1" i="0" u="none" strike="noStrike" kern="1200" cap="none" spc="0" normalizeH="0" baseline="0" noProof="0" dirty="0">
              <a:ln>
                <a:noFill/>
              </a:ln>
              <a:effectLst/>
              <a:uLnTx/>
              <a:uFillTx/>
              <a:latin typeface="BIZ UDゴシック"/>
              <a:ea typeface="BIZ UDゴシック"/>
            </a:endParaRPr>
          </a:p>
          <a:p>
            <a:pPr>
              <a:defRPr/>
            </a:pPr>
            <a:r>
              <a:rPr lang="ja-JP" altLang="en-US">
                <a:latin typeface="+mn-ea"/>
              </a:rPr>
              <a:t>　　　　　4/13,14　10:00～　　　豊能町様へ活動報告</a:t>
            </a:r>
          </a:p>
          <a:p>
            <a:pPr>
              <a:defRPr/>
            </a:pPr>
            <a:r>
              <a:rPr lang="ja-JP" altLang="en-US" sz="1100" dirty="0">
                <a:latin typeface="+mn-ea"/>
              </a:rPr>
              <a:t>   　　　　　　　</a:t>
            </a:r>
            <a:r>
              <a:rPr lang="ja-JP" altLang="en-US" dirty="0">
                <a:latin typeface="+mn-ea"/>
              </a:rPr>
              <a:t>4/15　10:00～　リビングラボセレモニー</a:t>
            </a:r>
            <a:endParaRPr lang="ja-JP" dirty="0"/>
          </a:p>
        </p:txBody>
      </p:sp>
      <p:sp>
        <p:nvSpPr>
          <p:cNvPr id="2" name="正方形/長方形 1">
            <a:extLst>
              <a:ext uri="{FF2B5EF4-FFF2-40B4-BE49-F238E27FC236}">
                <a16:creationId xmlns:a16="http://schemas.microsoft.com/office/drawing/2014/main" id="{6FB78FCA-9000-48A2-8F26-14A6F457C9C7}"/>
              </a:ext>
            </a:extLst>
          </p:cNvPr>
          <p:cNvSpPr/>
          <p:nvPr/>
        </p:nvSpPr>
        <p:spPr>
          <a:xfrm>
            <a:off x="1361852" y="0"/>
            <a:ext cx="3710866"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ja-JP" dirty="0">
                <a:latin typeface="+mn-ea"/>
              </a:rPr>
              <a:t>3/31</a:t>
            </a:r>
            <a:r>
              <a:rPr kumimoji="1" lang="ja-JP" altLang="en-US" sz="1800">
                <a:latin typeface="+mn-ea"/>
              </a:rPr>
              <a:t>　豊能町定例会議</a:t>
            </a:r>
            <a:r>
              <a:rPr kumimoji="1" lang="en-US" altLang="ja-JP" sz="1800" dirty="0">
                <a:latin typeface="+mn-ea"/>
              </a:rPr>
              <a:t>Agenda</a:t>
            </a:r>
            <a:endParaRPr lang="ja-JP" altLang="en-US" dirty="0"/>
          </a:p>
        </p:txBody>
      </p:sp>
      <p:sp>
        <p:nvSpPr>
          <p:cNvPr id="3" name="テキスト ボックス 2">
            <a:extLst>
              <a:ext uri="{FF2B5EF4-FFF2-40B4-BE49-F238E27FC236}">
                <a16:creationId xmlns:a16="http://schemas.microsoft.com/office/drawing/2014/main" id="{CECF3532-A4D2-46C5-A537-0A00ACB35BE8}"/>
              </a:ext>
            </a:extLst>
          </p:cNvPr>
          <p:cNvSpPr txBox="1"/>
          <p:nvPr/>
        </p:nvSpPr>
        <p:spPr>
          <a:xfrm>
            <a:off x="4724400" y="35648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a:p>
        </p:txBody>
      </p:sp>
      <p:sp>
        <p:nvSpPr>
          <p:cNvPr id="5" name="テキスト ボックス 4">
            <a:extLst>
              <a:ext uri="{FF2B5EF4-FFF2-40B4-BE49-F238E27FC236}">
                <a16:creationId xmlns:a16="http://schemas.microsoft.com/office/drawing/2014/main" id="{25F29A34-8966-487C-83F7-B5ABE53AADAC}"/>
              </a:ext>
            </a:extLst>
          </p:cNvPr>
          <p:cNvSpPr txBox="1"/>
          <p:nvPr/>
        </p:nvSpPr>
        <p:spPr>
          <a:xfrm flipV="1">
            <a:off x="4724400" y="3569731"/>
            <a:ext cx="2743200" cy="116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Tree>
    <p:extLst>
      <p:ext uri="{BB962C8B-B14F-4D97-AF65-F5344CB8AC3E}">
        <p14:creationId xmlns:p14="http://schemas.microsoft.com/office/powerpoint/2010/main" val="2354173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650995-96E2-40FC-997E-45C44DDCCBC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3177" y="618308"/>
            <a:ext cx="9056914" cy="6165669"/>
          </a:xfrm>
          <a:prstGeom prst="rect">
            <a:avLst/>
          </a:prstGeom>
        </p:spPr>
      </p:pic>
      <p:sp>
        <p:nvSpPr>
          <p:cNvPr id="4" name="テキスト ボックス 3">
            <a:extLst>
              <a:ext uri="{FF2B5EF4-FFF2-40B4-BE49-F238E27FC236}">
                <a16:creationId xmlns:a16="http://schemas.microsoft.com/office/drawing/2014/main" id="{03E36F74-0149-4F45-B170-062E2AB1956D}"/>
              </a:ext>
            </a:extLst>
          </p:cNvPr>
          <p:cNvSpPr txBox="1"/>
          <p:nvPr/>
        </p:nvSpPr>
        <p:spPr>
          <a:xfrm>
            <a:off x="9440091" y="2255521"/>
            <a:ext cx="2723823" cy="369332"/>
          </a:xfrm>
          <a:prstGeom prst="rect">
            <a:avLst/>
          </a:prstGeom>
          <a:noFill/>
        </p:spPr>
        <p:txBody>
          <a:bodyPr wrap="none" rtlCol="0">
            <a:spAutoFit/>
          </a:bodyPr>
          <a:lstStyle/>
          <a:p>
            <a:r>
              <a:rPr kumimoji="1" lang="ja-JP" altLang="en-US" dirty="0"/>
              <a:t>予算は昨年度から少し減</a:t>
            </a:r>
          </a:p>
        </p:txBody>
      </p:sp>
    </p:spTree>
    <p:extLst>
      <p:ext uri="{BB962C8B-B14F-4D97-AF65-F5344CB8AC3E}">
        <p14:creationId xmlns:p14="http://schemas.microsoft.com/office/powerpoint/2010/main" val="1051782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6C9B164-777B-4EE7-96E8-157114794CE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7681" y="808099"/>
            <a:ext cx="8334102" cy="6004559"/>
          </a:xfrm>
          <a:prstGeom prst="rect">
            <a:avLst/>
          </a:prstGeom>
        </p:spPr>
      </p:pic>
      <p:sp>
        <p:nvSpPr>
          <p:cNvPr id="6" name="テキスト ボックス 5">
            <a:extLst>
              <a:ext uri="{FF2B5EF4-FFF2-40B4-BE49-F238E27FC236}">
                <a16:creationId xmlns:a16="http://schemas.microsoft.com/office/drawing/2014/main" id="{A50D573D-7F23-46EF-892F-1C0C395362DF}"/>
              </a:ext>
            </a:extLst>
          </p:cNvPr>
          <p:cNvSpPr txBox="1"/>
          <p:nvPr/>
        </p:nvSpPr>
        <p:spPr>
          <a:xfrm>
            <a:off x="9239794" y="2360023"/>
            <a:ext cx="1800493" cy="923330"/>
          </a:xfrm>
          <a:prstGeom prst="rect">
            <a:avLst/>
          </a:prstGeom>
          <a:noFill/>
        </p:spPr>
        <p:txBody>
          <a:bodyPr wrap="none" rtlCol="0">
            <a:spAutoFit/>
          </a:bodyPr>
          <a:lstStyle/>
          <a:p>
            <a:r>
              <a:rPr kumimoji="1" lang="ja-JP" altLang="en-US" dirty="0"/>
              <a:t>合同審査は青色</a:t>
            </a:r>
            <a:endParaRPr kumimoji="1" lang="en-US" altLang="ja-JP" dirty="0"/>
          </a:p>
          <a:p>
            <a:endParaRPr kumimoji="1" lang="en-US" altLang="ja-JP" dirty="0"/>
          </a:p>
          <a:p>
            <a:r>
              <a:rPr kumimoji="1" lang="ja-JP" altLang="en-US" dirty="0"/>
              <a:t>今年は絞る予定</a:t>
            </a:r>
          </a:p>
        </p:txBody>
      </p:sp>
    </p:spTree>
    <p:extLst>
      <p:ext uri="{BB962C8B-B14F-4D97-AF65-F5344CB8AC3E}">
        <p14:creationId xmlns:p14="http://schemas.microsoft.com/office/powerpoint/2010/main" val="179274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F7A75C-44F3-4697-9A97-3566537796E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6719" y="757646"/>
            <a:ext cx="8221696" cy="6100354"/>
          </a:xfrm>
          <a:prstGeom prst="rect">
            <a:avLst/>
          </a:prstGeom>
        </p:spPr>
      </p:pic>
      <p:sp>
        <p:nvSpPr>
          <p:cNvPr id="4" name="テキスト ボックス 3">
            <a:extLst>
              <a:ext uri="{FF2B5EF4-FFF2-40B4-BE49-F238E27FC236}">
                <a16:creationId xmlns:a16="http://schemas.microsoft.com/office/drawing/2014/main" id="{890D51B7-6BD9-47BB-9BE9-7DD3E1A651D7}"/>
              </a:ext>
            </a:extLst>
          </p:cNvPr>
          <p:cNvSpPr txBox="1"/>
          <p:nvPr/>
        </p:nvSpPr>
        <p:spPr>
          <a:xfrm>
            <a:off x="8648415" y="2011680"/>
            <a:ext cx="3185487" cy="646331"/>
          </a:xfrm>
          <a:prstGeom prst="rect">
            <a:avLst/>
          </a:prstGeom>
          <a:noFill/>
        </p:spPr>
        <p:txBody>
          <a:bodyPr wrap="none" rtlCol="0">
            <a:spAutoFit/>
          </a:bodyPr>
          <a:lstStyle/>
          <a:p>
            <a:r>
              <a:rPr kumimoji="1" lang="ja-JP" altLang="en-US" dirty="0"/>
              <a:t>官民コンソーシアムへの支援</a:t>
            </a:r>
            <a:endParaRPr kumimoji="1" lang="en-US" altLang="ja-JP" dirty="0"/>
          </a:p>
          <a:p>
            <a:r>
              <a:rPr kumimoji="1" lang="ja-JP" altLang="en-US" dirty="0"/>
              <a:t>将来への実行計画が最低条件</a:t>
            </a:r>
          </a:p>
        </p:txBody>
      </p:sp>
    </p:spTree>
    <p:extLst>
      <p:ext uri="{BB962C8B-B14F-4D97-AF65-F5344CB8AC3E}">
        <p14:creationId xmlns:p14="http://schemas.microsoft.com/office/powerpoint/2010/main" val="3205497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A6CB79-A2F8-4765-A6B3-A7040EBD84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41417" y="575742"/>
            <a:ext cx="8320500" cy="6282257"/>
          </a:xfrm>
          <a:prstGeom prst="rect">
            <a:avLst/>
          </a:prstGeom>
        </p:spPr>
      </p:pic>
    </p:spTree>
    <p:extLst>
      <p:ext uri="{BB962C8B-B14F-4D97-AF65-F5344CB8AC3E}">
        <p14:creationId xmlns:p14="http://schemas.microsoft.com/office/powerpoint/2010/main" val="3137140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A3FA8D-0BE3-4D48-B9E3-E719A439815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14400" y="809897"/>
            <a:ext cx="9083040" cy="5930538"/>
          </a:xfrm>
          <a:prstGeom prst="rect">
            <a:avLst/>
          </a:prstGeom>
        </p:spPr>
      </p:pic>
    </p:spTree>
    <p:extLst>
      <p:ext uri="{BB962C8B-B14F-4D97-AF65-F5344CB8AC3E}">
        <p14:creationId xmlns:p14="http://schemas.microsoft.com/office/powerpoint/2010/main" val="22962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8A31F6F-18FE-497D-8973-C1202564528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8308" y="566055"/>
            <a:ext cx="9013371" cy="6174377"/>
          </a:xfrm>
          <a:prstGeom prst="rect">
            <a:avLst/>
          </a:prstGeom>
        </p:spPr>
      </p:pic>
    </p:spTree>
    <p:extLst>
      <p:ext uri="{BB962C8B-B14F-4D97-AF65-F5344CB8AC3E}">
        <p14:creationId xmlns:p14="http://schemas.microsoft.com/office/powerpoint/2010/main" val="3700154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89FB07C-6AF7-4E22-A9C9-E4AAB9FCD0A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5096" y="844731"/>
            <a:ext cx="9013371" cy="5608320"/>
          </a:xfrm>
          <a:prstGeom prst="rect">
            <a:avLst/>
          </a:prstGeom>
        </p:spPr>
      </p:pic>
      <p:sp>
        <p:nvSpPr>
          <p:cNvPr id="4" name="四角形: 角を丸くする 3">
            <a:extLst>
              <a:ext uri="{FF2B5EF4-FFF2-40B4-BE49-F238E27FC236}">
                <a16:creationId xmlns:a16="http://schemas.microsoft.com/office/drawing/2014/main" id="{19E39E2E-9CAC-41E4-B6AC-8D4A2FAC7487}"/>
              </a:ext>
            </a:extLst>
          </p:cNvPr>
          <p:cNvSpPr/>
          <p:nvPr/>
        </p:nvSpPr>
        <p:spPr>
          <a:xfrm>
            <a:off x="4580709" y="5747658"/>
            <a:ext cx="4511040" cy="3508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45419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E4E201-62AC-46DA-9CBC-BCD06DA0BA6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4136" y="587829"/>
            <a:ext cx="9004663" cy="6270171"/>
          </a:xfrm>
          <a:prstGeom prst="rect">
            <a:avLst/>
          </a:prstGeom>
        </p:spPr>
      </p:pic>
      <p:sp>
        <p:nvSpPr>
          <p:cNvPr id="4" name="吹き出し: 線 3">
            <a:extLst>
              <a:ext uri="{FF2B5EF4-FFF2-40B4-BE49-F238E27FC236}">
                <a16:creationId xmlns:a16="http://schemas.microsoft.com/office/drawing/2014/main" id="{0C8DDB11-6138-438C-8B66-8D4B72F09984}"/>
              </a:ext>
            </a:extLst>
          </p:cNvPr>
          <p:cNvSpPr/>
          <p:nvPr/>
        </p:nvSpPr>
        <p:spPr>
          <a:xfrm>
            <a:off x="9544594" y="3540934"/>
            <a:ext cx="2203270" cy="1175657"/>
          </a:xfrm>
          <a:prstGeom prst="borderCallout1">
            <a:avLst>
              <a:gd name="adj1" fmla="val 18750"/>
              <a:gd name="adj2" fmla="val -8333"/>
              <a:gd name="adj3" fmla="val 93216"/>
              <a:gd name="adj4" fmla="val -769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デジ庁は</a:t>
            </a:r>
            <a:endParaRPr kumimoji="1" lang="en-US" altLang="ja-JP" dirty="0"/>
          </a:p>
          <a:p>
            <a:pPr algn="ctr"/>
            <a:r>
              <a:rPr kumimoji="1" lang="ja-JP" altLang="en-US" dirty="0"/>
              <a:t>ビルディングブロックを提供</a:t>
            </a:r>
          </a:p>
        </p:txBody>
      </p:sp>
    </p:spTree>
    <p:extLst>
      <p:ext uri="{BB962C8B-B14F-4D97-AF65-F5344CB8AC3E}">
        <p14:creationId xmlns:p14="http://schemas.microsoft.com/office/powerpoint/2010/main" val="4108288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949CE07-A4D7-4AAE-A99E-1E30184498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96388" y="600891"/>
            <a:ext cx="9074331" cy="6183087"/>
          </a:xfrm>
          <a:prstGeom prst="rect">
            <a:avLst/>
          </a:prstGeom>
        </p:spPr>
      </p:pic>
    </p:spTree>
    <p:extLst>
      <p:ext uri="{BB962C8B-B14F-4D97-AF65-F5344CB8AC3E}">
        <p14:creationId xmlns:p14="http://schemas.microsoft.com/office/powerpoint/2010/main" val="301034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22D693-E6E1-4ACA-AB1D-9B764876219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8012" y="707273"/>
            <a:ext cx="8447314" cy="5928658"/>
          </a:xfrm>
          <a:prstGeom prst="rect">
            <a:avLst/>
          </a:prstGeom>
        </p:spPr>
      </p:pic>
      <p:sp>
        <p:nvSpPr>
          <p:cNvPr id="4" name="吹き出し: 線 3">
            <a:extLst>
              <a:ext uri="{FF2B5EF4-FFF2-40B4-BE49-F238E27FC236}">
                <a16:creationId xmlns:a16="http://schemas.microsoft.com/office/drawing/2014/main" id="{EA0BB404-F42E-4AB2-8061-44887C7C42F1}"/>
              </a:ext>
            </a:extLst>
          </p:cNvPr>
          <p:cNvSpPr/>
          <p:nvPr/>
        </p:nvSpPr>
        <p:spPr>
          <a:xfrm>
            <a:off x="9544594" y="3540934"/>
            <a:ext cx="2478632" cy="1175657"/>
          </a:xfrm>
          <a:prstGeom prst="borderCallout1">
            <a:avLst>
              <a:gd name="adj1" fmla="val 18750"/>
              <a:gd name="adj2" fmla="val -8333"/>
              <a:gd name="adj3" fmla="val 93216"/>
              <a:gd name="adj4" fmla="val -769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デジ庁は</a:t>
            </a:r>
            <a:endParaRPr kumimoji="1" lang="en-US" altLang="ja-JP" dirty="0"/>
          </a:p>
          <a:p>
            <a:pPr algn="ctr"/>
            <a:r>
              <a:rPr kumimoji="1" lang="ja-JP" altLang="en-US" dirty="0"/>
              <a:t>可視化ツールも提供？</a:t>
            </a:r>
            <a:endParaRPr kumimoji="1" lang="en-US" altLang="ja-JP" dirty="0"/>
          </a:p>
        </p:txBody>
      </p:sp>
      <p:sp>
        <p:nvSpPr>
          <p:cNvPr id="5" name="テキスト ボックス 4">
            <a:extLst>
              <a:ext uri="{FF2B5EF4-FFF2-40B4-BE49-F238E27FC236}">
                <a16:creationId xmlns:a16="http://schemas.microsoft.com/office/drawing/2014/main" id="{1A8CD971-E59A-40C4-9C6A-D29501EDDD2E}"/>
              </a:ext>
            </a:extLst>
          </p:cNvPr>
          <p:cNvSpPr txBox="1"/>
          <p:nvPr/>
        </p:nvSpPr>
        <p:spPr>
          <a:xfrm>
            <a:off x="9166743" y="1027755"/>
            <a:ext cx="2492990" cy="369332"/>
          </a:xfrm>
          <a:prstGeom prst="rect">
            <a:avLst/>
          </a:prstGeom>
          <a:noFill/>
        </p:spPr>
        <p:txBody>
          <a:bodyPr wrap="none" rtlCol="0">
            <a:spAutoFit/>
          </a:bodyPr>
          <a:lstStyle/>
          <a:p>
            <a:r>
              <a:rPr kumimoji="1" lang="ja-JP" altLang="en-US" dirty="0"/>
              <a:t>来週以降自治体に配布</a:t>
            </a:r>
          </a:p>
        </p:txBody>
      </p:sp>
    </p:spTree>
    <p:extLst>
      <p:ext uri="{BB962C8B-B14F-4D97-AF65-F5344CB8AC3E}">
        <p14:creationId xmlns:p14="http://schemas.microsoft.com/office/powerpoint/2010/main" val="4199954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71B033-066C-4B42-917B-91BDE4EF04B3}"/>
              </a:ext>
            </a:extLst>
          </p:cNvPr>
          <p:cNvSpPr txBox="1"/>
          <p:nvPr/>
        </p:nvSpPr>
        <p:spPr>
          <a:xfrm>
            <a:off x="68424" y="622664"/>
            <a:ext cx="11540102" cy="3416320"/>
          </a:xfrm>
          <a:prstGeom prst="rect">
            <a:avLst/>
          </a:prstGeom>
          <a:noFill/>
        </p:spPr>
        <p:txBody>
          <a:bodyPr wrap="square" rtlCol="0">
            <a:spAutoFit/>
          </a:bodyPr>
          <a:lstStyle/>
          <a:p>
            <a:r>
              <a:rPr kumimoji="1" lang="ja-JP" altLang="en-US" sz="2400" dirty="0"/>
              <a:t>総務省検査速報値</a:t>
            </a:r>
            <a:endParaRPr kumimoji="1" lang="en-US" altLang="ja-JP" sz="2400" dirty="0"/>
          </a:p>
          <a:p>
            <a:r>
              <a:rPr kumimoji="1" lang="ja-JP" altLang="en-US" sz="2400" dirty="0"/>
              <a:t>　すべて集中検査終了し、現在総務省側で確認中　</a:t>
            </a:r>
            <a:r>
              <a:rPr kumimoji="1" lang="en-US" altLang="ja-JP" sz="2400" dirty="0"/>
              <a:t>4/8</a:t>
            </a:r>
            <a:r>
              <a:rPr kumimoji="1" lang="ja-JP" altLang="en-US" sz="2400" dirty="0"/>
              <a:t>に指定書類の提出で</a:t>
            </a:r>
            <a:br>
              <a:rPr kumimoji="1" lang="en-US" altLang="ja-JP" sz="2400" dirty="0"/>
            </a:br>
            <a:r>
              <a:rPr kumimoji="1" lang="ja-JP" altLang="en-US" sz="2400" dirty="0"/>
              <a:t>　</a:t>
            </a:r>
            <a:r>
              <a:rPr kumimoji="1" lang="en-US" altLang="ja-JP" sz="2400" dirty="0"/>
              <a:t>CSPFC</a:t>
            </a:r>
            <a:r>
              <a:rPr kumimoji="1" lang="ja-JP" altLang="en-US" sz="2400" dirty="0"/>
              <a:t>の作業が終了します。（プリントアウトや郵送もあるので、</a:t>
            </a:r>
            <a:br>
              <a:rPr kumimoji="1" lang="en-US" altLang="ja-JP" sz="2400" dirty="0"/>
            </a:br>
            <a:r>
              <a:rPr kumimoji="1" lang="ja-JP" altLang="en-US" sz="2400" dirty="0"/>
              <a:t>　まだ作業が少し残りますが）。合わせて支払いをスタートします。</a:t>
            </a:r>
            <a:endParaRPr kumimoji="1" lang="en-US" altLang="ja-JP" sz="2400" dirty="0"/>
          </a:p>
          <a:p>
            <a:r>
              <a:rPr kumimoji="1" lang="ja-JP" altLang="en-US" sz="2400" dirty="0"/>
              <a:t>　</a:t>
            </a:r>
            <a:endParaRPr kumimoji="1" lang="en-US" altLang="ja-JP" sz="2400" dirty="0"/>
          </a:p>
          <a:p>
            <a:r>
              <a:rPr kumimoji="1" lang="ja-JP" altLang="en-US" sz="2400" dirty="0"/>
              <a:t>　</a:t>
            </a:r>
            <a:r>
              <a:rPr kumimoji="1" lang="en-US" altLang="ja-JP" sz="2400" dirty="0"/>
              <a:t>OZ1</a:t>
            </a:r>
            <a:r>
              <a:rPr kumimoji="1" lang="ja-JP" altLang="en-US" sz="2400" dirty="0"/>
              <a:t>の</a:t>
            </a:r>
            <a:r>
              <a:rPr kumimoji="1" lang="en-US" altLang="ja-JP" sz="2400" dirty="0"/>
              <a:t>2</a:t>
            </a:r>
            <a:r>
              <a:rPr kumimoji="1" lang="ja-JP" altLang="en-US" sz="2400" dirty="0"/>
              <a:t>次受け：</a:t>
            </a:r>
            <a:br>
              <a:rPr kumimoji="1" lang="en-US" altLang="ja-JP" sz="2400" dirty="0"/>
            </a:br>
            <a:r>
              <a:rPr kumimoji="1" lang="ja-JP" altLang="en-US" sz="2400" dirty="0"/>
              <a:t>　　地域団体、ベンチャー中心にスタートしますので、</a:t>
            </a:r>
            <a:br>
              <a:rPr kumimoji="1" lang="en-US" altLang="ja-JP" sz="2400" dirty="0"/>
            </a:br>
            <a:r>
              <a:rPr kumimoji="1" lang="ja-JP" altLang="en-US" sz="2400" dirty="0"/>
              <a:t>　　詳細は別途個別調整します。</a:t>
            </a:r>
            <a:r>
              <a:rPr kumimoji="1" lang="en-US" altLang="ja-JP" sz="2400" dirty="0"/>
              <a:t>4</a:t>
            </a:r>
            <a:r>
              <a:rPr kumimoji="1" lang="ja-JP" altLang="en-US" sz="2400" dirty="0"/>
              <a:t>月初旬から</a:t>
            </a:r>
            <a:r>
              <a:rPr kumimoji="1" lang="en-US" altLang="ja-JP" sz="2400" dirty="0"/>
              <a:t>4</a:t>
            </a:r>
            <a:r>
              <a:rPr kumimoji="1" lang="ja-JP" altLang="en-US" sz="2400" dirty="0"/>
              <a:t>月末までに完了予定</a:t>
            </a:r>
            <a:endParaRPr kumimoji="1" lang="en-US" altLang="ja-JP" sz="2400" dirty="0"/>
          </a:p>
          <a:p>
            <a:r>
              <a:rPr kumimoji="1" lang="ja-JP" altLang="en-US" sz="2400" dirty="0"/>
              <a:t>　</a:t>
            </a:r>
          </a:p>
        </p:txBody>
      </p:sp>
      <p:sp>
        <p:nvSpPr>
          <p:cNvPr id="3" name="テキスト ボックス 2">
            <a:extLst>
              <a:ext uri="{FF2B5EF4-FFF2-40B4-BE49-F238E27FC236}">
                <a16:creationId xmlns:a16="http://schemas.microsoft.com/office/drawing/2014/main" id="{C5F5B580-7A43-4EC7-811B-4C29A02D5E2A}"/>
              </a:ext>
            </a:extLst>
          </p:cNvPr>
          <p:cNvSpPr txBox="1"/>
          <p:nvPr/>
        </p:nvSpPr>
        <p:spPr>
          <a:xfrm>
            <a:off x="746448" y="4775862"/>
            <a:ext cx="9879628" cy="1938992"/>
          </a:xfrm>
          <a:prstGeom prst="rect">
            <a:avLst/>
          </a:prstGeom>
          <a:noFill/>
        </p:spPr>
        <p:txBody>
          <a:bodyPr wrap="none" rtlCol="0">
            <a:spAutoFit/>
          </a:bodyPr>
          <a:lstStyle/>
          <a:p>
            <a:r>
              <a:rPr kumimoji="1" lang="ja-JP" altLang="en-US" sz="2400" b="1" dirty="0">
                <a:solidFill>
                  <a:srgbClr val="FF0000"/>
                </a:solidFill>
              </a:rPr>
              <a:t>未提出の方（急ぎ対応お願いします）</a:t>
            </a:r>
            <a:br>
              <a:rPr kumimoji="1" lang="en-US" altLang="ja-JP" sz="2400" b="1" dirty="0">
                <a:solidFill>
                  <a:srgbClr val="FF0000"/>
                </a:solidFill>
              </a:rPr>
            </a:br>
            <a:r>
              <a:rPr kumimoji="1" lang="ja-JP" altLang="en-US" sz="2400" dirty="0"/>
              <a:t>　</a:t>
            </a:r>
            <a:r>
              <a:rPr kumimoji="1" lang="en-US" altLang="ja-JP" sz="2400" dirty="0"/>
              <a:t>API</a:t>
            </a:r>
            <a:r>
              <a:rPr kumimoji="1" lang="ja-JP" altLang="en-US" sz="2400" dirty="0"/>
              <a:t>関連：</a:t>
            </a:r>
            <a:r>
              <a:rPr kumimoji="1" lang="en-US" altLang="ja-JP" sz="2400" dirty="0"/>
              <a:t>JP-LINK</a:t>
            </a:r>
            <a:r>
              <a:rPr kumimoji="1" lang="ja-JP" altLang="en-US" sz="2400" dirty="0"/>
              <a:t>インストール企業の皆様</a:t>
            </a:r>
            <a:endParaRPr kumimoji="1" lang="en-US" altLang="ja-JP" sz="2400" dirty="0"/>
          </a:p>
          <a:p>
            <a:r>
              <a:rPr kumimoji="1" lang="ja-JP" altLang="en-US" sz="2400" dirty="0"/>
              <a:t>　　　アクセスログの確認およびデータの提出お願いします</a:t>
            </a:r>
            <a:br>
              <a:rPr kumimoji="1" lang="en-US" altLang="ja-JP" sz="2400" dirty="0"/>
            </a:br>
            <a:r>
              <a:rPr kumimoji="1" lang="ja-JP" altLang="en-US" sz="2400" dirty="0"/>
              <a:t>　　　ログの吐き出し方は別途、事務局または</a:t>
            </a:r>
            <a:r>
              <a:rPr kumimoji="1" lang="en-US" altLang="ja-JP" sz="2400" dirty="0"/>
              <a:t>TechOZ1</a:t>
            </a:r>
            <a:r>
              <a:rPr kumimoji="1" lang="ja-JP" altLang="en-US" sz="2400" dirty="0"/>
              <a:t>から案内します</a:t>
            </a:r>
            <a:br>
              <a:rPr kumimoji="1" lang="en-US" altLang="ja-JP" sz="2400" dirty="0"/>
            </a:br>
            <a:r>
              <a:rPr kumimoji="1" lang="ja-JP" altLang="en-US" sz="2400" dirty="0"/>
              <a:t>　　　（できている範囲で大丈夫です）</a:t>
            </a:r>
          </a:p>
        </p:txBody>
      </p:sp>
    </p:spTree>
    <p:extLst>
      <p:ext uri="{BB962C8B-B14F-4D97-AF65-F5344CB8AC3E}">
        <p14:creationId xmlns:p14="http://schemas.microsoft.com/office/powerpoint/2010/main" val="3602936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9F32331-4E3D-4AAA-A89E-58F678BD7799}"/>
              </a:ext>
            </a:extLst>
          </p:cNvPr>
          <p:cNvSpPr txBox="1"/>
          <p:nvPr/>
        </p:nvSpPr>
        <p:spPr>
          <a:xfrm>
            <a:off x="4640013" y="3347762"/>
            <a:ext cx="2031325" cy="369332"/>
          </a:xfrm>
          <a:prstGeom prst="rect">
            <a:avLst/>
          </a:prstGeom>
          <a:noFill/>
        </p:spPr>
        <p:txBody>
          <a:bodyPr wrap="none" rtlCol="0">
            <a:spAutoFit/>
          </a:bodyPr>
          <a:lstStyle/>
          <a:p>
            <a:r>
              <a:rPr kumimoji="1" lang="ja-JP" altLang="en-US" dirty="0"/>
              <a:t>デジタル庁おまけ</a:t>
            </a:r>
          </a:p>
        </p:txBody>
      </p:sp>
    </p:spTree>
    <p:extLst>
      <p:ext uri="{BB962C8B-B14F-4D97-AF65-F5344CB8AC3E}">
        <p14:creationId xmlns:p14="http://schemas.microsoft.com/office/powerpoint/2010/main" val="3351092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25FB16-4A0B-4D78-B9B6-3DDF8AB2A53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755" y="1062445"/>
            <a:ext cx="8934994" cy="5120641"/>
          </a:xfrm>
          <a:prstGeom prst="rect">
            <a:avLst/>
          </a:prstGeom>
        </p:spPr>
      </p:pic>
    </p:spTree>
    <p:extLst>
      <p:ext uri="{BB962C8B-B14F-4D97-AF65-F5344CB8AC3E}">
        <p14:creationId xmlns:p14="http://schemas.microsoft.com/office/powerpoint/2010/main" val="3409682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47A68D-CB9D-4EF4-AB06-76C363FB9D0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4138" y="957943"/>
            <a:ext cx="9109165" cy="5312230"/>
          </a:xfrm>
          <a:prstGeom prst="rect">
            <a:avLst/>
          </a:prstGeom>
        </p:spPr>
      </p:pic>
    </p:spTree>
    <p:extLst>
      <p:ext uri="{BB962C8B-B14F-4D97-AF65-F5344CB8AC3E}">
        <p14:creationId xmlns:p14="http://schemas.microsoft.com/office/powerpoint/2010/main" val="4060605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3FF6ED-EB5C-4A32-8665-AE67091F61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6090" y="1027612"/>
            <a:ext cx="9004663" cy="5138057"/>
          </a:xfrm>
          <a:prstGeom prst="rect">
            <a:avLst/>
          </a:prstGeom>
        </p:spPr>
      </p:pic>
      <p:sp>
        <p:nvSpPr>
          <p:cNvPr id="4" name="テキスト ボックス 3">
            <a:extLst>
              <a:ext uri="{FF2B5EF4-FFF2-40B4-BE49-F238E27FC236}">
                <a16:creationId xmlns:a16="http://schemas.microsoft.com/office/drawing/2014/main" id="{30857D22-4C31-4F81-95BA-D9F207577437}"/>
              </a:ext>
            </a:extLst>
          </p:cNvPr>
          <p:cNvSpPr txBox="1"/>
          <p:nvPr/>
        </p:nvSpPr>
        <p:spPr>
          <a:xfrm>
            <a:off x="8167175" y="3596640"/>
            <a:ext cx="3877985" cy="646331"/>
          </a:xfrm>
          <a:prstGeom prst="rect">
            <a:avLst/>
          </a:prstGeom>
          <a:noFill/>
        </p:spPr>
        <p:txBody>
          <a:bodyPr wrap="none" rtlCol="0">
            <a:spAutoFit/>
          </a:bodyPr>
          <a:lstStyle/>
          <a:p>
            <a:r>
              <a:rPr kumimoji="1" lang="ja-JP" altLang="en-US" dirty="0"/>
              <a:t>データを標準化して</a:t>
            </a:r>
            <a:endParaRPr kumimoji="1" lang="en-US" altLang="ja-JP" dirty="0"/>
          </a:p>
          <a:p>
            <a:r>
              <a:rPr kumimoji="1" lang="ja-JP" altLang="en-US" dirty="0"/>
              <a:t>みなさんが同じフォーマットで作る</a:t>
            </a:r>
          </a:p>
        </p:txBody>
      </p:sp>
    </p:spTree>
    <p:extLst>
      <p:ext uri="{BB962C8B-B14F-4D97-AF65-F5344CB8AC3E}">
        <p14:creationId xmlns:p14="http://schemas.microsoft.com/office/powerpoint/2010/main" val="1140602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1C2686-13C1-48CC-8E53-77649FC8BBEF}"/>
              </a:ext>
            </a:extLst>
          </p:cNvPr>
          <p:cNvPicPr>
            <a:picLocks noChangeAspect="1"/>
          </p:cNvPicPr>
          <p:nvPr/>
        </p:nvPicPr>
        <p:blipFill rotWithShape="1">
          <a:blip r:embed="rId2">
            <a:extLst>
              <a:ext uri="{28A0092B-C50C-407E-A947-70E740481C1C}">
                <a14:useLocalDpi xmlns:a14="http://schemas.microsoft.com/office/drawing/2010/main" val="0"/>
              </a:ext>
            </a:extLst>
          </a:blip>
          <a:srcRect l="13286" t="11809" r="13357" b="14540"/>
          <a:stretch/>
        </p:blipFill>
        <p:spPr>
          <a:xfrm>
            <a:off x="235131" y="743494"/>
            <a:ext cx="10233213" cy="5779226"/>
          </a:xfrm>
          <a:prstGeom prst="rect">
            <a:avLst/>
          </a:prstGeom>
        </p:spPr>
      </p:pic>
    </p:spTree>
    <p:extLst>
      <p:ext uri="{BB962C8B-B14F-4D97-AF65-F5344CB8AC3E}">
        <p14:creationId xmlns:p14="http://schemas.microsoft.com/office/powerpoint/2010/main" val="1224878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8A7D0F-58E3-437B-876E-E0993FD68ED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8011" y="722810"/>
            <a:ext cx="9573720" cy="5590903"/>
          </a:xfrm>
          <a:prstGeom prst="rect">
            <a:avLst/>
          </a:prstGeom>
        </p:spPr>
      </p:pic>
      <p:sp>
        <p:nvSpPr>
          <p:cNvPr id="4" name="テキスト ボックス 3">
            <a:extLst>
              <a:ext uri="{FF2B5EF4-FFF2-40B4-BE49-F238E27FC236}">
                <a16:creationId xmlns:a16="http://schemas.microsoft.com/office/drawing/2014/main" id="{4F34E836-0210-4DD6-8A72-3DC156B2628D}"/>
              </a:ext>
            </a:extLst>
          </p:cNvPr>
          <p:cNvSpPr txBox="1"/>
          <p:nvPr/>
        </p:nvSpPr>
        <p:spPr>
          <a:xfrm>
            <a:off x="9650321" y="2599617"/>
            <a:ext cx="2262158" cy="646331"/>
          </a:xfrm>
          <a:prstGeom prst="rect">
            <a:avLst/>
          </a:prstGeom>
          <a:noFill/>
        </p:spPr>
        <p:txBody>
          <a:bodyPr wrap="none" rtlCol="0">
            <a:spAutoFit/>
          </a:bodyPr>
          <a:lstStyle/>
          <a:p>
            <a:r>
              <a:rPr kumimoji="1" lang="ja-JP" altLang="en-US" dirty="0"/>
              <a:t>コンバーターも提供</a:t>
            </a:r>
            <a:br>
              <a:rPr kumimoji="1" lang="en-US" altLang="ja-JP" dirty="0"/>
            </a:br>
            <a:r>
              <a:rPr kumimoji="1" lang="ja-JP" altLang="en-US" dirty="0"/>
              <a:t>される</a:t>
            </a:r>
          </a:p>
        </p:txBody>
      </p:sp>
    </p:spTree>
    <p:extLst>
      <p:ext uri="{BB962C8B-B14F-4D97-AF65-F5344CB8AC3E}">
        <p14:creationId xmlns:p14="http://schemas.microsoft.com/office/powerpoint/2010/main" val="519722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F477AF2-8030-4DC3-A60C-43BFD3A3808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5199" y="976276"/>
            <a:ext cx="8952411" cy="5207727"/>
          </a:xfrm>
          <a:prstGeom prst="rect">
            <a:avLst/>
          </a:prstGeom>
        </p:spPr>
      </p:pic>
      <p:sp>
        <p:nvSpPr>
          <p:cNvPr id="4" name="テキスト ボックス 3">
            <a:extLst>
              <a:ext uri="{FF2B5EF4-FFF2-40B4-BE49-F238E27FC236}">
                <a16:creationId xmlns:a16="http://schemas.microsoft.com/office/drawing/2014/main" id="{2968A3FB-AA0C-4C89-BC8F-08DB95B9E049}"/>
              </a:ext>
            </a:extLst>
          </p:cNvPr>
          <p:cNvSpPr txBox="1"/>
          <p:nvPr/>
        </p:nvSpPr>
        <p:spPr>
          <a:xfrm>
            <a:off x="9597422" y="2010169"/>
            <a:ext cx="2031325" cy="646331"/>
          </a:xfrm>
          <a:prstGeom prst="rect">
            <a:avLst/>
          </a:prstGeom>
          <a:noFill/>
        </p:spPr>
        <p:txBody>
          <a:bodyPr wrap="none" rtlCol="0">
            <a:spAutoFit/>
          </a:bodyPr>
          <a:lstStyle/>
          <a:p>
            <a:r>
              <a:rPr kumimoji="1" lang="ja-JP" altLang="en-US" dirty="0"/>
              <a:t>色々ツールを作り</a:t>
            </a:r>
            <a:endParaRPr kumimoji="1" lang="en-US" altLang="ja-JP" dirty="0"/>
          </a:p>
          <a:p>
            <a:r>
              <a:rPr kumimoji="1" lang="ja-JP" altLang="en-US" dirty="0"/>
              <a:t>提供される</a:t>
            </a:r>
          </a:p>
        </p:txBody>
      </p:sp>
    </p:spTree>
    <p:extLst>
      <p:ext uri="{BB962C8B-B14F-4D97-AF65-F5344CB8AC3E}">
        <p14:creationId xmlns:p14="http://schemas.microsoft.com/office/powerpoint/2010/main" val="130091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07A8498-E869-4516-96EB-68FF8F589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49" y="915901"/>
            <a:ext cx="7056784" cy="3992202"/>
          </a:xfrm>
          <a:prstGeom prst="rect">
            <a:avLst/>
          </a:prstGeom>
        </p:spPr>
      </p:pic>
      <p:sp>
        <p:nvSpPr>
          <p:cNvPr id="4" name="テキスト ボックス 3">
            <a:extLst>
              <a:ext uri="{FF2B5EF4-FFF2-40B4-BE49-F238E27FC236}">
                <a16:creationId xmlns:a16="http://schemas.microsoft.com/office/drawing/2014/main" id="{2F36DAE5-DE7F-4576-B3AF-B118E5C48283}"/>
              </a:ext>
            </a:extLst>
          </p:cNvPr>
          <p:cNvSpPr txBox="1"/>
          <p:nvPr/>
        </p:nvSpPr>
        <p:spPr>
          <a:xfrm>
            <a:off x="7330698" y="1566830"/>
            <a:ext cx="4659824" cy="3046988"/>
          </a:xfrm>
          <a:prstGeom prst="rect">
            <a:avLst/>
          </a:prstGeom>
          <a:noFill/>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は</a:t>
            </a:r>
            <a:r>
              <a:rPr lang="en-US" altLang="ja-JP" sz="1200" b="1" dirty="0">
                <a:solidFill>
                  <a:srgbClr val="FF0000"/>
                </a:solidFill>
                <a:latin typeface="ＭＳ ゴシック" panose="020B0609070205080204" pitchFamily="49" charset="-128"/>
                <a:ea typeface="ＭＳ ゴシック" panose="020B0609070205080204" pitchFamily="49" charset="-128"/>
              </a:rPr>
              <a:t>Member</a:t>
            </a:r>
            <a:r>
              <a:rPr lang="ja-JP" altLang="en-US" sz="1200" dirty="0">
                <a:latin typeface="ＭＳ ゴシック" panose="020B0609070205080204" pitchFamily="49" charset="-128"/>
                <a:ea typeface="ＭＳ ゴシック" panose="020B0609070205080204" pitchFamily="49" charset="-128"/>
              </a:rPr>
              <a:t>と</a:t>
            </a:r>
            <a:r>
              <a:rPr lang="en-US" altLang="ja-JP" sz="1200" b="1" dirty="0">
                <a:solidFill>
                  <a:srgbClr val="FF0000"/>
                </a:solidFill>
                <a:latin typeface="ＭＳ ゴシック" panose="020B0609070205080204" pitchFamily="49" charset="-128"/>
                <a:ea typeface="ＭＳ ゴシック" panose="020B0609070205080204" pitchFamily="49" charset="-128"/>
              </a:rPr>
              <a:t>Partner</a:t>
            </a:r>
            <a:r>
              <a:rPr lang="ja-JP" altLang="en-US" sz="1200" dirty="0">
                <a:latin typeface="ＭＳ ゴシック" panose="020B0609070205080204" pitchFamily="49" charset="-128"/>
                <a:ea typeface="ＭＳ ゴシック" panose="020B0609070205080204" pitchFamily="49" charset="-128"/>
              </a:rPr>
              <a:t>の組み合わせです。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・まずは</a:t>
            </a:r>
            <a:r>
              <a:rPr lang="en-US" altLang="ja-JP" sz="1200" dirty="0">
                <a:latin typeface="ＭＳ ゴシック" panose="020B0609070205080204" pitchFamily="49" charset="-128"/>
                <a:ea typeface="ＭＳ ゴシック" panose="020B0609070205080204" pitchFamily="49" charset="-128"/>
              </a:rPr>
              <a:t>CSPFC</a:t>
            </a:r>
            <a:r>
              <a:rPr lang="ja-JP" altLang="en-US" sz="1200" dirty="0">
                <a:latin typeface="ＭＳ ゴシック" panose="020B0609070205080204" pitchFamily="49" charset="-128"/>
                <a:ea typeface="ＭＳ ゴシック" panose="020B0609070205080204" pitchFamily="49" charset="-128"/>
              </a:rPr>
              <a:t>に参加し、個人情報とプライバシーを確認してもらい、</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の</a:t>
            </a:r>
            <a:r>
              <a:rPr lang="en-US" altLang="ja-JP" sz="1200" dirty="0">
                <a:latin typeface="ＭＳ ゴシック" panose="020B0609070205080204" pitchFamily="49" charset="-128"/>
                <a:ea typeface="ＭＳ ゴシック" panose="020B0609070205080204" pitchFamily="49" charset="-128"/>
              </a:rPr>
              <a:t>API</a:t>
            </a:r>
            <a:r>
              <a:rPr lang="ja-JP" altLang="en-US" sz="1200" dirty="0">
                <a:latin typeface="ＭＳ ゴシック" panose="020B0609070205080204" pitchFamily="49" charset="-128"/>
                <a:ea typeface="ＭＳ ゴシック" panose="020B0609070205080204" pitchFamily="49" charset="-128"/>
              </a:rPr>
              <a:t>が利用可能（インストール）になりますので</a:t>
            </a:r>
            <a:r>
              <a:rPr lang="en-US" altLang="ja-JP" sz="1200" b="1" dirty="0">
                <a:solidFill>
                  <a:srgbClr val="FF0000"/>
                </a:solidFill>
                <a:latin typeface="ＭＳ ゴシック" panose="020B0609070205080204" pitchFamily="49" charset="-128"/>
                <a:ea typeface="ＭＳ ゴシック" panose="020B0609070205080204" pitchFamily="49" charset="-128"/>
              </a:rPr>
              <a:t>Member</a:t>
            </a:r>
            <a:r>
              <a:rPr lang="ja-JP" altLang="en-US" sz="1200" b="1" dirty="0">
                <a:solidFill>
                  <a:srgbClr val="FF0000"/>
                </a:solidFill>
                <a:latin typeface="ＭＳ ゴシック" panose="020B0609070205080204" pitchFamily="49" charset="-128"/>
                <a:ea typeface="ＭＳ ゴシック" panose="020B0609070205080204" pitchFamily="49" charset="-128"/>
              </a:rPr>
              <a:t>方式</a:t>
            </a:r>
            <a:r>
              <a:rPr lang="ja-JP" altLang="en-US" sz="1200" dirty="0">
                <a:latin typeface="ＭＳ ゴシック" panose="020B0609070205080204" pitchFamily="49" charset="-128"/>
                <a:ea typeface="ＭＳ ゴシック" panose="020B0609070205080204" pitchFamily="49" charset="-128"/>
              </a:rPr>
              <a:t>です。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・そこから</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同士をつなぐのに企業での利用規約を確認して企業同士でアクセスに合意したうえでデータのトランザクションが発生しますので、</a:t>
            </a:r>
            <a:r>
              <a:rPr lang="en-US" altLang="ja-JP" sz="1200" b="1" dirty="0">
                <a:solidFill>
                  <a:srgbClr val="FF0000"/>
                </a:solidFill>
                <a:latin typeface="ＭＳ ゴシック" panose="020B0609070205080204" pitchFamily="49" charset="-128"/>
                <a:ea typeface="ＭＳ ゴシック" panose="020B0609070205080204" pitchFamily="49" charset="-128"/>
              </a:rPr>
              <a:t>Partner</a:t>
            </a:r>
            <a:r>
              <a:rPr lang="ja-JP" altLang="en-US" sz="1200" b="1" dirty="0">
                <a:solidFill>
                  <a:srgbClr val="FF0000"/>
                </a:solidFill>
                <a:latin typeface="ＭＳ ゴシック" panose="020B0609070205080204" pitchFamily="49" charset="-128"/>
                <a:ea typeface="ＭＳ ゴシック" panose="020B0609070205080204" pitchFamily="49" charset="-128"/>
              </a:rPr>
              <a:t>方式</a:t>
            </a:r>
            <a:r>
              <a:rPr lang="ja-JP" altLang="en-US" sz="1200" dirty="0">
                <a:latin typeface="ＭＳ ゴシック" panose="020B0609070205080204" pitchFamily="49" charset="-128"/>
                <a:ea typeface="ＭＳ ゴシック" panose="020B0609070205080204" pitchFamily="49" charset="-128"/>
              </a:rPr>
              <a:t>になります。</a:t>
            </a:r>
            <a:br>
              <a:rPr lang="ja-JP" altLang="en-US" sz="1200" dirty="0">
                <a:latin typeface="ＭＳ ゴシック" panose="020B0609070205080204" pitchFamily="49" charset="-128"/>
                <a:ea typeface="ＭＳ ゴシック" panose="020B0609070205080204" pitchFamily="49" charset="-128"/>
              </a:rPr>
            </a:br>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個人情報を含むデータを取り扱ううえで、確認や管理は少々多めに設定しております。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en-US" altLang="ja-JP" sz="1200" dirty="0">
                <a:latin typeface="ＭＳ ゴシック" panose="020B0609070205080204" pitchFamily="49" charset="-128"/>
                <a:ea typeface="ＭＳ ゴシック" panose="020B0609070205080204" pitchFamily="49" charset="-128"/>
              </a:rPr>
              <a:t>X-Road</a:t>
            </a:r>
            <a:r>
              <a:rPr lang="ja-JP" altLang="en-US" sz="1200" dirty="0">
                <a:latin typeface="ＭＳ ゴシック" panose="020B0609070205080204" pitchFamily="49" charset="-128"/>
                <a:ea typeface="ＭＳ ゴシック" panose="020B0609070205080204" pitchFamily="49" charset="-128"/>
              </a:rPr>
              <a:t>で言うと誰でもアクセス可能な</a:t>
            </a:r>
            <a:r>
              <a:rPr lang="en-US" altLang="ja-JP" sz="1200" dirty="0">
                <a:latin typeface="ＭＳ ゴシック" panose="020B0609070205080204" pitchFamily="49" charset="-128"/>
                <a:ea typeface="ＭＳ ゴシック" panose="020B0609070205080204" pitchFamily="49" charset="-128"/>
              </a:rPr>
              <a:t>API</a:t>
            </a:r>
            <a:r>
              <a:rPr lang="ja-JP" altLang="en-US" sz="1200" dirty="0">
                <a:latin typeface="ＭＳ ゴシック" panose="020B0609070205080204" pitchFamily="49" charset="-128"/>
                <a:ea typeface="ＭＳ ゴシック" panose="020B0609070205080204" pitchFamily="49" charset="-128"/>
              </a:rPr>
              <a:t>の</a:t>
            </a:r>
            <a:r>
              <a:rPr lang="en-US" altLang="ja-JP" sz="1200" b="1" dirty="0">
                <a:solidFill>
                  <a:srgbClr val="FF0000"/>
                </a:solidFill>
                <a:latin typeface="ＭＳ ゴシック" panose="020B0609070205080204" pitchFamily="49" charset="-128"/>
                <a:ea typeface="ＭＳ ゴシック" panose="020B0609070205080204" pitchFamily="49" charset="-128"/>
              </a:rPr>
              <a:t>Public</a:t>
            </a:r>
            <a:r>
              <a:rPr lang="ja-JP" altLang="en-US" sz="1200" dirty="0">
                <a:latin typeface="ＭＳ ゴシック" panose="020B0609070205080204" pitchFamily="49" charset="-128"/>
                <a:ea typeface="ＭＳ ゴシック" panose="020B0609070205080204" pitchFamily="49" charset="-128"/>
              </a:rPr>
              <a:t>になるので、</a:t>
            </a:r>
            <a:r>
              <a:rPr lang="en-US" altLang="ja-JP" sz="1200" dirty="0">
                <a:latin typeface="ＭＳ ゴシック" panose="020B0609070205080204" pitchFamily="49" charset="-128"/>
                <a:ea typeface="ＭＳ ゴシック" panose="020B0609070205080204" pitchFamily="49" charset="-128"/>
              </a:rPr>
              <a:t>Public</a:t>
            </a:r>
            <a:r>
              <a:rPr lang="ja-JP" altLang="en-US" sz="1200" dirty="0">
                <a:latin typeface="ＭＳ ゴシック" panose="020B0609070205080204" pitchFamily="49" charset="-128"/>
                <a:ea typeface="ＭＳ ゴシック" panose="020B0609070205080204" pitchFamily="49" charset="-128"/>
              </a:rPr>
              <a:t>としてリリースも可能ですが、まだ日本の文化にはなじめないと思い</a:t>
            </a:r>
            <a:r>
              <a:rPr lang="en-US" altLang="ja-JP" sz="1200" dirty="0">
                <a:latin typeface="ＭＳ ゴシック" panose="020B0609070205080204" pitchFamily="49" charset="-128"/>
                <a:ea typeface="ＭＳ ゴシック" panose="020B0609070205080204" pitchFamily="49" charset="-128"/>
              </a:rPr>
              <a:t>Member</a:t>
            </a:r>
            <a:r>
              <a:rPr lang="ja-JP" altLang="en-US" sz="1200" dirty="0">
                <a:latin typeface="ＭＳ ゴシック" panose="020B0609070205080204" pitchFamily="49" charset="-128"/>
                <a:ea typeface="ＭＳ ゴシック" panose="020B0609070205080204" pitchFamily="49" charset="-128"/>
              </a:rPr>
              <a:t>と</a:t>
            </a:r>
            <a:r>
              <a:rPr lang="en-US" altLang="ja-JP" sz="1200" dirty="0">
                <a:latin typeface="ＭＳ ゴシック" panose="020B0609070205080204" pitchFamily="49" charset="-128"/>
                <a:ea typeface="ＭＳ ゴシック" panose="020B0609070205080204" pitchFamily="49" charset="-128"/>
              </a:rPr>
              <a:t>Partner</a:t>
            </a:r>
            <a:r>
              <a:rPr lang="ja-JP" altLang="en-US" sz="1200" dirty="0">
                <a:latin typeface="ＭＳ ゴシック" panose="020B0609070205080204" pitchFamily="49" charset="-128"/>
                <a:ea typeface="ＭＳ ゴシック" panose="020B0609070205080204" pitchFamily="49" charset="-128"/>
              </a:rPr>
              <a:t>を組み合わせてます。</a:t>
            </a:r>
            <a:endParaRPr lang="ja-JP" altLang="en-US" sz="1200" dirty="0"/>
          </a:p>
        </p:txBody>
      </p:sp>
      <p:sp>
        <p:nvSpPr>
          <p:cNvPr id="5" name="テキスト ボックス 4">
            <a:extLst>
              <a:ext uri="{FF2B5EF4-FFF2-40B4-BE49-F238E27FC236}">
                <a16:creationId xmlns:a16="http://schemas.microsoft.com/office/drawing/2014/main" id="{CA7F6474-F10E-4E22-BD01-CC4EB81CFF26}"/>
              </a:ext>
            </a:extLst>
          </p:cNvPr>
          <p:cNvSpPr txBox="1"/>
          <p:nvPr/>
        </p:nvSpPr>
        <p:spPr>
          <a:xfrm>
            <a:off x="1837815" y="4983150"/>
            <a:ext cx="5211683" cy="584775"/>
          </a:xfrm>
          <a:prstGeom prst="rect">
            <a:avLst/>
          </a:prstGeom>
          <a:noFill/>
        </p:spPr>
        <p:txBody>
          <a:bodyPr wrap="none" rtlCol="0">
            <a:spAutoFit/>
          </a:bodyPr>
          <a:lstStyle/>
          <a:p>
            <a:r>
              <a:rPr kumimoji="1" lang="en-US" altLang="ja-JP" sz="1600" dirty="0"/>
              <a:t>NEC</a:t>
            </a:r>
            <a:r>
              <a:rPr kumimoji="1" lang="ja-JP" altLang="en-US" sz="1600" dirty="0"/>
              <a:t>ネッツエスアイの</a:t>
            </a:r>
            <a:r>
              <a:rPr kumimoji="1" lang="en-US" altLang="ja-JP" sz="1600" dirty="0"/>
              <a:t>API</a:t>
            </a:r>
            <a:r>
              <a:rPr kumimoji="1" lang="ja-JP" altLang="en-US" sz="1600" dirty="0"/>
              <a:t>も定義と公開が必要です。</a:t>
            </a:r>
            <a:endParaRPr kumimoji="1" lang="en-US" altLang="ja-JP" sz="1600" dirty="0"/>
          </a:p>
          <a:p>
            <a:r>
              <a:rPr kumimoji="1" lang="ja-JP" altLang="en-US" sz="1600" dirty="0"/>
              <a:t>→基本は</a:t>
            </a:r>
            <a:r>
              <a:rPr kumimoji="1" lang="en-US" altLang="ja-JP" sz="1600" dirty="0"/>
              <a:t>CSPFC</a:t>
            </a:r>
            <a:r>
              <a:rPr kumimoji="1" lang="ja-JP" altLang="en-US" sz="1600" dirty="0"/>
              <a:t>会員企業のサイトに</a:t>
            </a:r>
            <a:r>
              <a:rPr kumimoji="1" lang="en-US" altLang="ja-JP" sz="1600" dirty="0"/>
              <a:t>Update</a:t>
            </a:r>
            <a:r>
              <a:rPr kumimoji="1" lang="ja-JP" altLang="en-US" sz="1600" dirty="0"/>
              <a:t>を行います。</a:t>
            </a:r>
          </a:p>
        </p:txBody>
      </p:sp>
      <p:sp>
        <p:nvSpPr>
          <p:cNvPr id="6" name="正方形/長方形 5">
            <a:extLst>
              <a:ext uri="{FF2B5EF4-FFF2-40B4-BE49-F238E27FC236}">
                <a16:creationId xmlns:a16="http://schemas.microsoft.com/office/drawing/2014/main" id="{EB40BE81-C894-42FF-A479-7BF7EAC1E71A}"/>
              </a:ext>
            </a:extLst>
          </p:cNvPr>
          <p:cNvSpPr/>
          <p:nvPr/>
        </p:nvSpPr>
        <p:spPr>
          <a:xfrm>
            <a:off x="1431593" y="0"/>
            <a:ext cx="6503538"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dirty="0">
                <a:latin typeface="+mn-ea"/>
              </a:rPr>
              <a:t>総務省事業：そろそろ最終報告書</a:t>
            </a:r>
            <a:endParaRPr kumimoji="1" lang="ja-JP" altLang="en-US" dirty="0"/>
          </a:p>
        </p:txBody>
      </p:sp>
      <p:sp>
        <p:nvSpPr>
          <p:cNvPr id="7" name="テキスト ボックス 6">
            <a:extLst>
              <a:ext uri="{FF2B5EF4-FFF2-40B4-BE49-F238E27FC236}">
                <a16:creationId xmlns:a16="http://schemas.microsoft.com/office/drawing/2014/main" id="{6D462C5E-F407-4C22-B7EE-8950995BCD99}"/>
              </a:ext>
            </a:extLst>
          </p:cNvPr>
          <p:cNvSpPr txBox="1"/>
          <p:nvPr/>
        </p:nvSpPr>
        <p:spPr>
          <a:xfrm>
            <a:off x="1022184" y="562953"/>
            <a:ext cx="3070071" cy="369332"/>
          </a:xfrm>
          <a:prstGeom prst="rect">
            <a:avLst/>
          </a:prstGeom>
          <a:noFill/>
        </p:spPr>
        <p:txBody>
          <a:bodyPr wrap="none" rtlCol="0">
            <a:spAutoFit/>
          </a:bodyPr>
          <a:lstStyle/>
          <a:p>
            <a:r>
              <a:rPr kumimoji="1" lang="en-US" altLang="ja-JP" dirty="0"/>
              <a:t>API</a:t>
            </a:r>
            <a:r>
              <a:rPr kumimoji="1" lang="ja-JP" altLang="en-US" dirty="0"/>
              <a:t>公開も納品の一部です。</a:t>
            </a:r>
          </a:p>
        </p:txBody>
      </p:sp>
      <p:graphicFrame>
        <p:nvGraphicFramePr>
          <p:cNvPr id="8" name="表 7">
            <a:extLst>
              <a:ext uri="{FF2B5EF4-FFF2-40B4-BE49-F238E27FC236}">
                <a16:creationId xmlns:a16="http://schemas.microsoft.com/office/drawing/2014/main" id="{50FFD520-8C30-4404-A7C6-54343D475516}"/>
              </a:ext>
            </a:extLst>
          </p:cNvPr>
          <p:cNvGraphicFramePr>
            <a:graphicFrameLocks noGrp="1"/>
          </p:cNvGraphicFramePr>
          <p:nvPr>
            <p:extLst>
              <p:ext uri="{D42A27DB-BD31-4B8C-83A1-F6EECF244321}">
                <p14:modId xmlns:p14="http://schemas.microsoft.com/office/powerpoint/2010/main" val="905203523"/>
              </p:ext>
            </p:extLst>
          </p:nvPr>
        </p:nvGraphicFramePr>
        <p:xfrm>
          <a:off x="500306" y="5739502"/>
          <a:ext cx="7886700" cy="914400"/>
        </p:xfrm>
        <a:graphic>
          <a:graphicData uri="http://schemas.openxmlformats.org/drawingml/2006/table">
            <a:tbl>
              <a:tblPr/>
              <a:tblGrid>
                <a:gridCol w="203200">
                  <a:extLst>
                    <a:ext uri="{9D8B030D-6E8A-4147-A177-3AD203B41FA5}">
                      <a16:colId xmlns:a16="http://schemas.microsoft.com/office/drawing/2014/main" val="1190727509"/>
                    </a:ext>
                  </a:extLst>
                </a:gridCol>
                <a:gridCol w="1727200">
                  <a:extLst>
                    <a:ext uri="{9D8B030D-6E8A-4147-A177-3AD203B41FA5}">
                      <a16:colId xmlns:a16="http://schemas.microsoft.com/office/drawing/2014/main" val="4235252621"/>
                    </a:ext>
                  </a:extLst>
                </a:gridCol>
                <a:gridCol w="1943100">
                  <a:extLst>
                    <a:ext uri="{9D8B030D-6E8A-4147-A177-3AD203B41FA5}">
                      <a16:colId xmlns:a16="http://schemas.microsoft.com/office/drawing/2014/main" val="1378456718"/>
                    </a:ext>
                  </a:extLst>
                </a:gridCol>
                <a:gridCol w="3022600">
                  <a:extLst>
                    <a:ext uri="{9D8B030D-6E8A-4147-A177-3AD203B41FA5}">
                      <a16:colId xmlns:a16="http://schemas.microsoft.com/office/drawing/2014/main" val="845664069"/>
                    </a:ext>
                  </a:extLst>
                </a:gridCol>
                <a:gridCol w="990600">
                  <a:extLst>
                    <a:ext uri="{9D8B030D-6E8A-4147-A177-3AD203B41FA5}">
                      <a16:colId xmlns:a16="http://schemas.microsoft.com/office/drawing/2014/main" val="52249876"/>
                    </a:ext>
                  </a:extLst>
                </a:gridCol>
              </a:tblGrid>
              <a:tr h="228600">
                <a:tc>
                  <a:txBody>
                    <a:bodyPr/>
                    <a:lstStyle/>
                    <a:p>
                      <a:pPr algn="l" fontAlgn="b"/>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項目名</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TW" altLang="en-US" sz="1100" b="0" i="0" u="none" strike="noStrike">
                          <a:solidFill>
                            <a:srgbClr val="000000"/>
                          </a:solidFill>
                          <a:effectLst/>
                          <a:latin typeface="游ゴシック" panose="020B0400000000000000" pitchFamily="50" charset="-128"/>
                          <a:ea typeface="游ゴシック" panose="020B0400000000000000" pitchFamily="50" charset="-128"/>
                        </a:rPr>
                        <a:t>提供者名（補助事業者名）</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概要</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リンク先</a:t>
                      </a:r>
                      <a:r>
                        <a:rPr lang="en-US" sz="1100" b="0" i="0" u="none" strike="noStrike">
                          <a:solidFill>
                            <a:srgbClr val="000000"/>
                          </a:solidFill>
                          <a:effectLst/>
                          <a:latin typeface="游ゴシック" panose="020B0400000000000000" pitchFamily="50" charset="-128"/>
                          <a:ea typeface="游ゴシック" panose="020B0400000000000000" pitchFamily="50" charset="-128"/>
                        </a:rPr>
                        <a:t>URL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681112"/>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JP-LINK</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組織間データ連携</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JP-LINK</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API</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623993"/>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err="1">
                          <a:solidFill>
                            <a:srgbClr val="000000"/>
                          </a:solidFill>
                          <a:effectLst/>
                          <a:latin typeface="游ゴシック" panose="020B0400000000000000" pitchFamily="50" charset="-128"/>
                          <a:ea typeface="游ゴシック" panose="020B0400000000000000" pitchFamily="50" charset="-128"/>
                        </a:rPr>
                        <a:t>Symphonict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IoT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機器連携　</a:t>
                      </a:r>
                      <a:r>
                        <a:rPr lang="en-US" altLang="ja-JP" sz="1100" b="0" i="0" u="none" strike="noStrike" dirty="0" err="1">
                          <a:solidFill>
                            <a:srgbClr val="000000"/>
                          </a:solidFill>
                          <a:effectLst/>
                          <a:latin typeface="游ゴシック" panose="020B0400000000000000" pitchFamily="50" charset="-128"/>
                          <a:ea typeface="游ゴシック" panose="020B0400000000000000" pitchFamily="50" charset="-128"/>
                        </a:rPr>
                        <a:t>Symphonict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798285"/>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767033"/>
                  </a:ext>
                </a:extLst>
              </a:tr>
            </a:tbl>
          </a:graphicData>
        </a:graphic>
      </p:graphicFrame>
      <p:sp>
        <p:nvSpPr>
          <p:cNvPr id="9" name="矢印: 右 8">
            <a:extLst>
              <a:ext uri="{FF2B5EF4-FFF2-40B4-BE49-F238E27FC236}">
                <a16:creationId xmlns:a16="http://schemas.microsoft.com/office/drawing/2014/main" id="{DC347350-48BE-43DD-ADB3-A9B7FD552D89}"/>
              </a:ext>
            </a:extLst>
          </p:cNvPr>
          <p:cNvSpPr/>
          <p:nvPr/>
        </p:nvSpPr>
        <p:spPr>
          <a:xfrm>
            <a:off x="8509520" y="5963437"/>
            <a:ext cx="186612" cy="381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FB07724-05D3-4B4E-93F7-7226CF956042}"/>
              </a:ext>
            </a:extLst>
          </p:cNvPr>
          <p:cNvSpPr txBox="1"/>
          <p:nvPr/>
        </p:nvSpPr>
        <p:spPr>
          <a:xfrm>
            <a:off x="8976049" y="5963437"/>
            <a:ext cx="1569660" cy="369332"/>
          </a:xfrm>
          <a:prstGeom prst="rect">
            <a:avLst/>
          </a:prstGeom>
          <a:noFill/>
        </p:spPr>
        <p:txBody>
          <a:bodyPr wrap="none" rtlCol="0">
            <a:spAutoFit/>
          </a:bodyPr>
          <a:lstStyle/>
          <a:p>
            <a:r>
              <a:rPr kumimoji="1" lang="en-US" altLang="ja-JP" dirty="0"/>
              <a:t>CSPFC</a:t>
            </a:r>
            <a:r>
              <a:rPr kumimoji="1" lang="ja-JP" altLang="en-US" dirty="0"/>
              <a:t>内の</a:t>
            </a:r>
            <a:r>
              <a:rPr kumimoji="1" lang="en-US" altLang="ja-JP" dirty="0"/>
              <a:t>URL</a:t>
            </a:r>
            <a:endParaRPr kumimoji="1" lang="ja-JP" altLang="en-US" dirty="0"/>
          </a:p>
        </p:txBody>
      </p:sp>
    </p:spTree>
    <p:extLst>
      <p:ext uri="{BB962C8B-B14F-4D97-AF65-F5344CB8AC3E}">
        <p14:creationId xmlns:p14="http://schemas.microsoft.com/office/powerpoint/2010/main" val="2674493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89544" y="30396"/>
            <a:ext cx="9906000" cy="400110"/>
          </a:xfrm>
          <a:prstGeom prst="rect">
            <a:avLst/>
          </a:prstGeom>
          <a:noFill/>
        </p:spPr>
        <p:txBody>
          <a:bodyPr wrap="square" rtlCol="0">
            <a:spAutoFit/>
          </a:bodyPr>
          <a:lstStyle/>
          <a:p>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スマートシティ推進事業　</a:t>
            </a:r>
            <a:r>
              <a:rPr lang="en-US" altLang="ja-JP" sz="2000" dirty="0">
                <a:solidFill>
                  <a:schemeClr val="bg1"/>
                </a:solidFill>
                <a:latin typeface="HGP創英角ｺﾞｼｯｸUB" panose="020B0900000000000000" pitchFamily="50" charset="-128"/>
                <a:ea typeface="HGP創英角ｺﾞｼｯｸUB" panose="020B0900000000000000" pitchFamily="50" charset="-128"/>
              </a:rPr>
              <a:t>API</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の公開について</a:t>
            </a:r>
          </a:p>
        </p:txBody>
      </p:sp>
      <p:cxnSp>
        <p:nvCxnSpPr>
          <p:cNvPr id="38" name="直線コネクタ 37"/>
          <p:cNvCxnSpPr/>
          <p:nvPr/>
        </p:nvCxnSpPr>
        <p:spPr>
          <a:xfrm>
            <a:off x="1143000" y="476673"/>
            <a:ext cx="9906000" cy="12359"/>
          </a:xfrm>
          <a:prstGeom prst="line">
            <a:avLst/>
          </a:prstGeom>
          <a:noFill/>
          <a:ln w="28575" cap="flat" cmpd="sng" algn="ctr">
            <a:solidFill>
              <a:srgbClr val="ED7D31"/>
            </a:solidFill>
            <a:prstDash val="solid"/>
            <a:miter lim="800000"/>
          </a:ln>
          <a:effectLst/>
        </p:spPr>
      </p:cxnSp>
      <p:sp>
        <p:nvSpPr>
          <p:cNvPr id="17" name="正方形/長方形 16"/>
          <p:cNvSpPr/>
          <p:nvPr/>
        </p:nvSpPr>
        <p:spPr>
          <a:xfrm>
            <a:off x="1318637" y="620688"/>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公開先</a:t>
            </a:r>
          </a:p>
        </p:txBody>
      </p:sp>
      <p:sp>
        <p:nvSpPr>
          <p:cNvPr id="11" name="正方形/長方形 10"/>
          <p:cNvSpPr/>
          <p:nvPr/>
        </p:nvSpPr>
        <p:spPr>
          <a:xfrm>
            <a:off x="1342302" y="1884604"/>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公開項目</a:t>
            </a:r>
          </a:p>
        </p:txBody>
      </p:sp>
      <p:sp>
        <p:nvSpPr>
          <p:cNvPr id="12" name="テキスト ボックス 11"/>
          <p:cNvSpPr txBox="1"/>
          <p:nvPr/>
        </p:nvSpPr>
        <p:spPr>
          <a:xfrm>
            <a:off x="1498511" y="2332330"/>
            <a:ext cx="9412440" cy="600164"/>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スマートシティ官民連携プラットフォーム上に公開する</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情報は以下のとおり。</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項目名、提供者名（補助事業者名）、概要、リンク先</a:t>
            </a:r>
            <a:r>
              <a:rPr lang="en-US" altLang="ja-JP" sz="1400" dirty="0">
                <a:latin typeface="Meiryo UI" panose="020B0604030504040204" pitchFamily="50" charset="-128"/>
                <a:ea typeface="Meiryo UI" panose="020B0604030504040204" pitchFamily="50" charset="-128"/>
              </a:rPr>
              <a:t>URL</a:t>
            </a:r>
          </a:p>
        </p:txBody>
      </p:sp>
      <p:sp>
        <p:nvSpPr>
          <p:cNvPr id="21" name="テキスト ボックス 20"/>
          <p:cNvSpPr txBox="1"/>
          <p:nvPr/>
        </p:nvSpPr>
        <p:spPr>
          <a:xfrm>
            <a:off x="1441483" y="1050409"/>
            <a:ext cx="9417496" cy="523220"/>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スマートシティ官民連携プラットフォームホームページ内「スマートシティ</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カタログサイト」に公開（</a:t>
            </a:r>
            <a:r>
              <a:rPr lang="en-US" altLang="ja-JP" sz="1400" dirty="0">
                <a:latin typeface="Meiryo UI" panose="020B0604030504040204" pitchFamily="50" charset="-128"/>
                <a:ea typeface="Meiryo UI" panose="020B0604030504040204" pitchFamily="50" charset="-128"/>
                <a:hlinkClick r:id="rId2"/>
              </a:rPr>
              <a:t> https://www.mlit.go.jp/scpf/efforts/index.html </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503040" y="3049216"/>
            <a:ext cx="9417496" cy="307777"/>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補助事業者側において、リンク先</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公開ページを作成願います。</a:t>
            </a:r>
            <a:endParaRPr lang="en-US" altLang="ja-JP" sz="1400" dirty="0">
              <a:latin typeface="Meiryo UI" panose="020B0604030504040204" pitchFamily="50" charset="-128"/>
              <a:ea typeface="Meiryo UI" panose="020B0604030504040204" pitchFamily="50" charset="-128"/>
            </a:endParaRPr>
          </a:p>
        </p:txBody>
      </p:sp>
      <p:sp>
        <p:nvSpPr>
          <p:cNvPr id="24" name="正方形/長方形 23"/>
          <p:cNvSpPr/>
          <p:nvPr/>
        </p:nvSpPr>
        <p:spPr>
          <a:xfrm>
            <a:off x="1374357" y="3685256"/>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掲載の進め方</a:t>
            </a:r>
          </a:p>
        </p:txBody>
      </p:sp>
      <p:sp>
        <p:nvSpPr>
          <p:cNvPr id="25" name="テキスト ボックス 24"/>
          <p:cNvSpPr txBox="1"/>
          <p:nvPr/>
        </p:nvSpPr>
        <p:spPr>
          <a:xfrm>
            <a:off x="1508701" y="4315614"/>
            <a:ext cx="9412440" cy="892552"/>
          </a:xfrm>
          <a:prstGeom prst="rect">
            <a:avLst/>
          </a:prstGeom>
          <a:noFill/>
        </p:spPr>
        <p:txBody>
          <a:bodyPr wrap="square" rtlCol="0">
            <a:spAutoFit/>
          </a:bodyPr>
          <a:lstStyle/>
          <a:p>
            <a:pPr marL="342900" indent="-342900">
              <a:spcBef>
                <a:spcPts val="600"/>
              </a:spcBef>
              <a:buFont typeface="+mj-lt"/>
              <a:buAutoNum type="arabicPeriod"/>
            </a:pPr>
            <a:r>
              <a:rPr lang="ja-JP" altLang="en-US" sz="1400" dirty="0">
                <a:latin typeface="Meiryo UI" panose="020B0604030504040204" pitchFamily="50" charset="-128"/>
                <a:ea typeface="Meiryo UI" panose="020B0604030504040204" pitchFamily="50" charset="-128"/>
              </a:rPr>
              <a:t>事業終了までに、補助事業者側において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公開ページの作成をお願いします。</a:t>
            </a:r>
            <a:endParaRPr lang="en-US" altLang="ja-JP" sz="1400" dirty="0">
              <a:latin typeface="Meiryo UI" panose="020B0604030504040204" pitchFamily="50" charset="-128"/>
              <a:ea typeface="Meiryo UI" panose="020B0604030504040204" pitchFamily="50" charset="-128"/>
            </a:endParaRPr>
          </a:p>
          <a:p>
            <a:pPr marL="342900" indent="-342900">
              <a:spcBef>
                <a:spcPts val="600"/>
              </a:spcBef>
              <a:buFont typeface="+mj-lt"/>
              <a:buAutoNum type="arabicPeriod"/>
            </a:pP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までに、最終検査資料の</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つとして「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カタログ登録様式」を提出してください。</a:t>
            </a:r>
            <a:endParaRPr lang="en-US" altLang="ja-JP" sz="1400" dirty="0">
              <a:latin typeface="Meiryo UI" panose="020B0604030504040204" pitchFamily="50" charset="-128"/>
              <a:ea typeface="Meiryo UI" panose="020B0604030504040204" pitchFamily="50" charset="-128"/>
            </a:endParaRPr>
          </a:p>
          <a:p>
            <a:pPr marL="342900" indent="-342900">
              <a:spcBef>
                <a:spcPts val="600"/>
              </a:spcBef>
              <a:buFont typeface="+mj-lt"/>
              <a:buAutoNum type="arabicPeriod"/>
            </a:pPr>
            <a:r>
              <a:rPr lang="ja-JP" altLang="en-US" sz="1400" dirty="0">
                <a:latin typeface="Meiryo UI" panose="020B0604030504040204" pitchFamily="50" charset="-128"/>
                <a:ea typeface="Meiryo UI" panose="020B0604030504040204" pitchFamily="50" charset="-128"/>
              </a:rPr>
              <a:t>準備でき次第、「スマートシティ</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カタログサイト」において、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情報を公開します。</a:t>
            </a:r>
            <a:endParaRPr lang="en-US" altLang="ja-JP" sz="1400" dirty="0">
              <a:latin typeface="Meiryo UI" panose="020B0604030504040204" pitchFamily="50" charset="-128"/>
              <a:ea typeface="Meiryo UI" panose="020B0604030504040204" pitchFamily="50" charset="-128"/>
            </a:endParaRPr>
          </a:p>
        </p:txBody>
      </p:sp>
      <p:sp>
        <p:nvSpPr>
          <p:cNvPr id="26" name="スライド番号プレースホルダー 5"/>
          <p:cNvSpPr txBox="1">
            <a:spLocks/>
          </p:cNvSpPr>
          <p:nvPr/>
        </p:nvSpPr>
        <p:spPr>
          <a:xfrm>
            <a:off x="10498456" y="30483"/>
            <a:ext cx="504000" cy="365125"/>
          </a:xfrm>
          <a:prstGeom prst="rect">
            <a:avLst/>
          </a:prstGeom>
          <a:ln>
            <a:solidFill>
              <a:schemeClr val="tx1"/>
            </a:solidFill>
          </a:ln>
        </p:spPr>
        <p:txBody>
          <a:bodyPr/>
          <a:lstStyle>
            <a:defPPr>
              <a:defRPr lang="ja-JP"/>
            </a:defPPr>
            <a:lvl1pPr algn="ctr" rtl="0" eaLnBrk="0" fontAlgn="base" hangingPunct="0">
              <a:spcBef>
                <a:spcPct val="0"/>
              </a:spcBef>
              <a:spcAft>
                <a:spcPct val="0"/>
              </a:spcAft>
              <a:defRPr kumimoji="1" sz="16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97ED7679-5968-4860-A5A3-ED6D058F82DC}" type="slidenum">
              <a:rPr lang="ja-JP" altLang="en-US">
                <a:solidFill>
                  <a:prstClr val="black"/>
                </a:solidFill>
              </a:rPr>
              <a:pPr>
                <a:defRPr/>
              </a:pPr>
              <a:t>38</a:t>
            </a:fld>
            <a:endParaRPr lang="ja-JP" altLang="en-US" dirty="0">
              <a:solidFill>
                <a:prstClr val="black"/>
              </a:solidFill>
            </a:endParaRPr>
          </a:p>
        </p:txBody>
      </p:sp>
    </p:spTree>
    <p:extLst>
      <p:ext uri="{BB962C8B-B14F-4D97-AF65-F5344CB8AC3E}">
        <p14:creationId xmlns:p14="http://schemas.microsoft.com/office/powerpoint/2010/main" val="78874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28206" y="0"/>
            <a:ext cx="9087394" cy="681037"/>
          </a:xfrm>
        </p:spPr>
        <p:txBody>
          <a:bodyPr>
            <a:normAutofit/>
          </a:bodyPr>
          <a:lstStyle/>
          <a:p>
            <a:r>
              <a:rPr kumimoji="1" lang="ja-JP" altLang="en-US" sz="2800" dirty="0">
                <a:solidFill>
                  <a:schemeClr val="bg1"/>
                </a:solidFill>
                <a:latin typeface="BIZ UDPゴシック" panose="020B0400000000000000" pitchFamily="50" charset="-128"/>
                <a:ea typeface="BIZ UDPゴシック" panose="020B0400000000000000" pitchFamily="50" charset="-128"/>
              </a:rPr>
              <a:t>アンケート全体</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lstStyle/>
          <a:p>
            <a:r>
              <a:rPr lang="en-US" altLang="ja-JP" b="1" u="sng" dirty="0">
                <a:latin typeface="BIZ UDPゴシック" panose="020B0400000000000000" pitchFamily="50" charset="-128"/>
                <a:ea typeface="BIZ UDPゴシック" panose="020B0400000000000000" pitchFamily="50" charset="-128"/>
              </a:rPr>
              <a:t>1</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スマートシティで欲しいサービス</a:t>
            </a:r>
            <a:endParaRPr lang="en-US" altLang="ja-JP" dirty="0">
              <a:latin typeface="BIZ UDPゴシック" panose="020B0400000000000000" pitchFamily="50" charset="-128"/>
              <a:ea typeface="BIZ UDPゴシック" panose="020B0400000000000000" pitchFamily="50" charset="-128"/>
            </a:endParaRP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利用者特性の確認</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240</a:t>
            </a:r>
            <a:r>
              <a:rPr lang="ja-JP" altLang="en-US" dirty="0">
                <a:latin typeface="BIZ UDPゴシック" panose="020B0400000000000000" pitchFamily="50" charset="-128"/>
                <a:ea typeface="BIZ UDPゴシック" panose="020B0400000000000000" pitchFamily="50" charset="-128"/>
              </a:rPr>
              <a:t>名</a:t>
            </a:r>
            <a:endParaRPr lang="en-US" altLang="ja-JP" dirty="0">
              <a:latin typeface="BIZ UDPゴシック" panose="020B0400000000000000" pitchFamily="50" charset="-128"/>
              <a:ea typeface="BIZ UDPゴシック" panose="020B0400000000000000" pitchFamily="50" charset="-128"/>
            </a:endParaRPr>
          </a:p>
          <a:p>
            <a:pPr lvl="1"/>
            <a:endParaRPr lang="en-US" altLang="ja-JP" dirty="0">
              <a:latin typeface="BIZ UDPゴシック" panose="020B0400000000000000" pitchFamily="50" charset="-128"/>
              <a:ea typeface="BIZ UDPゴシック" panose="020B0400000000000000" pitchFamily="50" charset="-128"/>
            </a:endParaRPr>
          </a:p>
          <a:p>
            <a:r>
              <a:rPr lang="en-US" altLang="ja-JP" b="1" u="sng" dirty="0">
                <a:latin typeface="BIZ UDPゴシック" panose="020B0400000000000000" pitchFamily="50" charset="-128"/>
                <a:ea typeface="BIZ UDPゴシック" panose="020B0400000000000000" pitchFamily="50" charset="-128"/>
              </a:rPr>
              <a:t>2</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とよのんコンシェルジュの</a:t>
            </a:r>
            <a:r>
              <a:rPr lang="en-US" altLang="ja-JP" dirty="0">
                <a:latin typeface="BIZ UDPゴシック" panose="020B0400000000000000" pitchFamily="50" charset="-128"/>
                <a:ea typeface="BIZ UDPゴシック" panose="020B0400000000000000" pitchFamily="50" charset="-128"/>
              </a:rPr>
              <a:t>LOOK</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FEEL</a:t>
            </a: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使いたいサービスの意識調査</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185</a:t>
            </a:r>
            <a:r>
              <a:rPr lang="ja-JP" altLang="en-US" dirty="0">
                <a:latin typeface="BIZ UDPゴシック" panose="020B0400000000000000" pitchFamily="50" charset="-128"/>
                <a:ea typeface="BIZ UDPゴシック" panose="020B0400000000000000" pitchFamily="50" charset="-128"/>
              </a:rPr>
              <a:t>名</a:t>
            </a:r>
            <a:endParaRPr lang="en-US" altLang="ja-JP" dirty="0">
              <a:latin typeface="BIZ UDPゴシック" panose="020B0400000000000000" pitchFamily="50" charset="-128"/>
              <a:ea typeface="BIZ UDPゴシック" panose="020B0400000000000000" pitchFamily="50" charset="-128"/>
            </a:endParaRPr>
          </a:p>
          <a:p>
            <a:pPr lvl="1"/>
            <a:endParaRPr lang="en-US" altLang="ja-JP" dirty="0">
              <a:latin typeface="BIZ UDPゴシック" panose="020B0400000000000000" pitchFamily="50" charset="-128"/>
              <a:ea typeface="BIZ UDPゴシック" panose="020B0400000000000000" pitchFamily="50" charset="-128"/>
            </a:endParaRPr>
          </a:p>
          <a:p>
            <a:r>
              <a:rPr lang="en-US" altLang="ja-JP" b="1" u="sng" dirty="0">
                <a:latin typeface="BIZ UDPゴシック" panose="020B0400000000000000" pitchFamily="50" charset="-128"/>
                <a:ea typeface="BIZ UDPゴシック" panose="020B0400000000000000" pitchFamily="50" charset="-128"/>
              </a:rPr>
              <a:t>3</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とよのんコンシェルジュ＆サービス利用の意識調査</a:t>
            </a:r>
            <a:endParaRPr lang="en-US" altLang="ja-JP" dirty="0">
              <a:latin typeface="BIZ UDPゴシック" panose="020B0400000000000000" pitchFamily="50" charset="-128"/>
              <a:ea typeface="BIZ UDPゴシック" panose="020B0400000000000000" pitchFamily="50" charset="-128"/>
            </a:endParaRP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サービスへの期待値確認</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80</a:t>
            </a:r>
            <a:r>
              <a:rPr lang="ja-JP" altLang="en-US" dirty="0">
                <a:latin typeface="BIZ UDPゴシック" panose="020B0400000000000000" pitchFamily="50" charset="-128"/>
                <a:ea typeface="BIZ UDPゴシック" panose="020B0400000000000000" pitchFamily="50" charset="-128"/>
              </a:rPr>
              <a:t>名</a:t>
            </a:r>
          </a:p>
        </p:txBody>
      </p:sp>
      <p:sp>
        <p:nvSpPr>
          <p:cNvPr id="3" name="テキスト ボックス 2">
            <a:extLst>
              <a:ext uri="{FF2B5EF4-FFF2-40B4-BE49-F238E27FC236}">
                <a16:creationId xmlns:a16="http://schemas.microsoft.com/office/drawing/2014/main" id="{8642FE11-84D3-45FC-B5ED-E199BACE46A7}"/>
              </a:ext>
            </a:extLst>
          </p:cNvPr>
          <p:cNvSpPr txBox="1"/>
          <p:nvPr/>
        </p:nvSpPr>
        <p:spPr>
          <a:xfrm>
            <a:off x="5734062" y="6399013"/>
            <a:ext cx="6417141" cy="369332"/>
          </a:xfrm>
          <a:prstGeom prst="rect">
            <a:avLst/>
          </a:prstGeom>
          <a:noFill/>
        </p:spPr>
        <p:txBody>
          <a:bodyPr wrap="none" rtlCol="0">
            <a:spAutoFit/>
          </a:bodyPr>
          <a:lstStyle/>
          <a:p>
            <a:r>
              <a:rPr kumimoji="1" lang="ja-JP" altLang="en-US" dirty="0"/>
              <a:t>＊集計でアンケート回収漏れあり。最終集計は改めて予定</a:t>
            </a:r>
          </a:p>
        </p:txBody>
      </p:sp>
    </p:spTree>
    <p:extLst>
      <p:ext uri="{BB962C8B-B14F-4D97-AF65-F5344CB8AC3E}">
        <p14:creationId xmlns:p14="http://schemas.microsoft.com/office/powerpoint/2010/main" val="299363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C8B666F-5FA7-4E0B-B96A-2E477CE9BCA6}"/>
              </a:ext>
            </a:extLst>
          </p:cNvPr>
          <p:cNvSpPr txBox="1"/>
          <p:nvPr/>
        </p:nvSpPr>
        <p:spPr>
          <a:xfrm>
            <a:off x="683623" y="1305341"/>
            <a:ext cx="10824754" cy="4247317"/>
          </a:xfrm>
          <a:prstGeom prst="rect">
            <a:avLst/>
          </a:prstGeom>
          <a:noFill/>
        </p:spPr>
        <p:txBody>
          <a:bodyPr wrap="square" lIns="91440" tIns="45720" rIns="91440" bIns="45720" anchor="t">
            <a:spAutoFit/>
          </a:bodyPr>
          <a:lstStyle/>
          <a:p>
            <a:r>
              <a:rPr lang="ja-JP" altLang="en-US" dirty="0"/>
              <a:t>日　時　　　令和</a:t>
            </a:r>
            <a:r>
              <a:rPr lang="en-US" altLang="ja-JP" dirty="0"/>
              <a:t>4</a:t>
            </a:r>
            <a:r>
              <a:rPr lang="ja-JP" altLang="en-US" dirty="0"/>
              <a:t>年</a:t>
            </a:r>
            <a:r>
              <a:rPr lang="en-US" altLang="ja-JP" dirty="0"/>
              <a:t>4</a:t>
            </a:r>
            <a:r>
              <a:rPr lang="ja-JP" altLang="en-US" dirty="0"/>
              <a:t>月</a:t>
            </a:r>
            <a:r>
              <a:rPr lang="en-US" altLang="ja-JP" dirty="0"/>
              <a:t>13</a:t>
            </a:r>
            <a:r>
              <a:rPr lang="ja-JP" altLang="en-US" dirty="0"/>
              <a:t>日</a:t>
            </a:r>
            <a:r>
              <a:rPr lang="en-US" altLang="ja-JP" dirty="0"/>
              <a:t>(</a:t>
            </a:r>
            <a:r>
              <a:rPr lang="ja-JP" altLang="en-US" dirty="0"/>
              <a:t>水</a:t>
            </a:r>
            <a:r>
              <a:rPr lang="en-US" altLang="ja-JP" dirty="0"/>
              <a:t>)</a:t>
            </a:r>
            <a:r>
              <a:rPr lang="ja-JP" altLang="en-US" dirty="0"/>
              <a:t>・</a:t>
            </a:r>
            <a:r>
              <a:rPr lang="en-US" altLang="ja-JP" dirty="0"/>
              <a:t>14</a:t>
            </a:r>
            <a:r>
              <a:rPr lang="ja-JP" altLang="en-US" dirty="0"/>
              <a:t>日</a:t>
            </a:r>
            <a:r>
              <a:rPr lang="en-US" altLang="ja-JP" dirty="0"/>
              <a:t>(</a:t>
            </a:r>
            <a:r>
              <a:rPr lang="ja-JP" altLang="en-US" dirty="0"/>
              <a:t>木</a:t>
            </a:r>
            <a:r>
              <a:rPr lang="en-US" altLang="ja-JP" dirty="0"/>
              <a:t>)</a:t>
            </a:r>
            <a:r>
              <a:rPr lang="ja-JP" altLang="en-US" dirty="0"/>
              <a:t>　　両日とも午前</a:t>
            </a:r>
            <a:r>
              <a:rPr lang="en-US" altLang="ja-JP" dirty="0"/>
              <a:t>10</a:t>
            </a:r>
            <a:r>
              <a:rPr lang="ja-JP" altLang="en-US" dirty="0"/>
              <a:t>時～</a:t>
            </a:r>
          </a:p>
          <a:p>
            <a:r>
              <a:rPr lang="ja-JP" altLang="en-US" dirty="0"/>
              <a:t>場　所　　　豊能町役場　</a:t>
            </a:r>
            <a:r>
              <a:rPr lang="en-US" altLang="ja-JP" dirty="0"/>
              <a:t>2</a:t>
            </a:r>
            <a:r>
              <a:rPr lang="ja-JP" altLang="en-US" dirty="0"/>
              <a:t>階会議室</a:t>
            </a:r>
          </a:p>
          <a:p>
            <a:r>
              <a:rPr lang="ja-JP" altLang="en-US" dirty="0"/>
              <a:t>対　象　　　部長級、課長級、課長補佐級職員</a:t>
            </a:r>
          </a:p>
          <a:p>
            <a:r>
              <a:rPr lang="ja-JP" altLang="en-US" dirty="0"/>
              <a:t>内　容　　　</a:t>
            </a:r>
            <a:r>
              <a:rPr lang="en-US" altLang="ja-JP" dirty="0"/>
              <a:t>4</a:t>
            </a:r>
            <a:r>
              <a:rPr lang="ja-JP" altLang="en-US" dirty="0"/>
              <a:t>月</a:t>
            </a:r>
            <a:r>
              <a:rPr lang="en-US" altLang="ja-JP" dirty="0"/>
              <a:t>13</a:t>
            </a:r>
            <a:r>
              <a:rPr lang="ja-JP" altLang="en-US" dirty="0"/>
              <a:t>日</a:t>
            </a:r>
            <a:r>
              <a:rPr lang="en-US" altLang="ja-JP" dirty="0"/>
              <a:t>(</a:t>
            </a:r>
            <a:r>
              <a:rPr lang="ja-JP" altLang="en-US" dirty="0"/>
              <a:t>水</a:t>
            </a:r>
            <a:r>
              <a:rPr lang="en-US" altLang="ja-JP" dirty="0"/>
              <a:t>)</a:t>
            </a:r>
            <a:r>
              <a:rPr lang="ja-JP" altLang="en-US" dirty="0"/>
              <a:t>　午前</a:t>
            </a:r>
            <a:r>
              <a:rPr lang="en-US" altLang="ja-JP" dirty="0"/>
              <a:t>10</a:t>
            </a:r>
            <a:r>
              <a:rPr lang="ja-JP" altLang="en-US" dirty="0"/>
              <a:t>時　～</a:t>
            </a:r>
          </a:p>
          <a:p>
            <a:r>
              <a:rPr lang="ja-JP" altLang="en-US" dirty="0"/>
              <a:t>　　　　　　　　●スマートシティを目指したまちづくり</a:t>
            </a:r>
          </a:p>
          <a:p>
            <a:r>
              <a:rPr lang="ja-JP" altLang="en-US" dirty="0"/>
              <a:t>　　　　　　　　　（スマートシティに向けた実装、内閣府</a:t>
            </a:r>
            <a:r>
              <a:rPr lang="en-US" altLang="ja-JP" dirty="0"/>
              <a:t>Society5.0</a:t>
            </a:r>
            <a:r>
              <a:rPr lang="ja-JP" altLang="en-US" dirty="0"/>
              <a:t>　など）</a:t>
            </a:r>
          </a:p>
          <a:p>
            <a:r>
              <a:rPr lang="ja-JP" altLang="en-US" dirty="0"/>
              <a:t>　　　　　　　　 一社）コンパクトシティプラットフォーム協議会代表幹事  江川 将偉 氏</a:t>
            </a:r>
          </a:p>
          <a:p>
            <a:r>
              <a:rPr lang="ja-JP" altLang="en-US" dirty="0"/>
              <a:t>　　　　　　　　●各企業の取り組み</a:t>
            </a:r>
          </a:p>
          <a:p>
            <a:r>
              <a:rPr lang="ja-JP" altLang="en-US" dirty="0"/>
              <a:t>　　　　　　　　　ヘルスケア、モビリティ、子育て</a:t>
            </a:r>
            <a:r>
              <a:rPr lang="en-US" altLang="ja-JP" dirty="0"/>
              <a:t>/</a:t>
            </a:r>
            <a:r>
              <a:rPr lang="ja-JP" altLang="en-US" dirty="0"/>
              <a:t>見守り、働き方</a:t>
            </a:r>
          </a:p>
          <a:p>
            <a:r>
              <a:rPr lang="ja-JP" altLang="en-US" dirty="0"/>
              <a:t>　　　　　　</a:t>
            </a:r>
            <a:r>
              <a:rPr lang="en-US" altLang="ja-JP" dirty="0"/>
              <a:t>4</a:t>
            </a:r>
            <a:r>
              <a:rPr lang="ja-JP" altLang="en-US"/>
              <a:t>月</a:t>
            </a:r>
            <a:r>
              <a:rPr lang="en-US" altLang="ja-JP" dirty="0"/>
              <a:t>14</a:t>
            </a:r>
            <a:r>
              <a:rPr lang="ja-JP" altLang="en-US"/>
              <a:t>日</a:t>
            </a:r>
            <a:r>
              <a:rPr lang="en-US" altLang="ja-JP" dirty="0"/>
              <a:t>(</a:t>
            </a:r>
            <a:r>
              <a:rPr lang="ja-JP" altLang="en-US"/>
              <a:t>木</a:t>
            </a:r>
            <a:r>
              <a:rPr lang="en-US" altLang="ja-JP" dirty="0"/>
              <a:t>)</a:t>
            </a:r>
            <a:r>
              <a:rPr lang="ja-JP" altLang="en-US"/>
              <a:t>　午前</a:t>
            </a:r>
            <a:r>
              <a:rPr lang="en-US" altLang="ja-JP"/>
              <a:t>10</a:t>
            </a:r>
            <a:r>
              <a:rPr lang="ja-JP" altLang="en-US"/>
              <a:t>時～</a:t>
            </a:r>
          </a:p>
          <a:p>
            <a:r>
              <a:rPr lang="ja-JP" altLang="en-US" dirty="0"/>
              <a:t>　　　　　　　　●スマートシティの推進について</a:t>
            </a:r>
          </a:p>
          <a:p>
            <a:r>
              <a:rPr lang="ja-JP" altLang="en-US" dirty="0"/>
              <a:t>　　　　　　　　　（都市</a:t>
            </a:r>
            <a:r>
              <a:rPr lang="en-US" altLang="ja-JP" dirty="0"/>
              <a:t>OS</a:t>
            </a:r>
            <a:r>
              <a:rPr lang="ja-JP" altLang="en-US" dirty="0"/>
              <a:t>、デジタル田園都市国家　など）</a:t>
            </a:r>
          </a:p>
          <a:p>
            <a:r>
              <a:rPr lang="ja-JP" altLang="en-US" dirty="0"/>
              <a:t>　　　　　　　　 一社）コンパクトシティプラットフォーム協議会代表幹事  江川 将偉 氏</a:t>
            </a:r>
          </a:p>
          <a:p>
            <a:r>
              <a:rPr lang="ja-JP" altLang="en-US" dirty="0"/>
              <a:t>　　　　　　　　　●各企業の取り組み</a:t>
            </a:r>
          </a:p>
          <a:p>
            <a:r>
              <a:rPr lang="ja-JP" altLang="en-US" dirty="0"/>
              <a:t>　　　　　　　　　　インフラ、環境インフラ、防災、行政デジタル</a:t>
            </a:r>
          </a:p>
        </p:txBody>
      </p:sp>
    </p:spTree>
    <p:extLst>
      <p:ext uri="{BB962C8B-B14F-4D97-AF65-F5344CB8AC3E}">
        <p14:creationId xmlns:p14="http://schemas.microsoft.com/office/powerpoint/2010/main" val="267540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54330" y="0"/>
            <a:ext cx="9061269"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回目アンケートサマリー（全体構成）</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男女比で、女性が</a:t>
            </a:r>
            <a:r>
              <a:rPr lang="en-US" altLang="ja-JP" sz="2000" dirty="0">
                <a:latin typeface="BIZ UDPゴシック" panose="020B0400000000000000" pitchFamily="50" charset="-128"/>
                <a:ea typeface="BIZ UDPゴシック" panose="020B0400000000000000" pitchFamily="50" charset="-128"/>
              </a:rPr>
              <a:t>51%</a:t>
            </a:r>
            <a:r>
              <a:rPr lang="ja-JP" altLang="en-US" sz="2000" dirty="0">
                <a:latin typeface="BIZ UDPゴシック" panose="020B0400000000000000" pitchFamily="50" charset="-128"/>
                <a:ea typeface="BIZ UDPゴシック" panose="020B0400000000000000" pitchFamily="50" charset="-128"/>
              </a:rPr>
              <a:t>、男性が</a:t>
            </a:r>
            <a:r>
              <a:rPr lang="en-US" altLang="ja-JP" sz="2000" dirty="0">
                <a:latin typeface="BIZ UDPゴシック" panose="020B0400000000000000" pitchFamily="50" charset="-128"/>
                <a:ea typeface="BIZ UDPゴシック" panose="020B0400000000000000" pitchFamily="50" charset="-128"/>
              </a:rPr>
              <a:t>40.8%</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70</a:t>
            </a:r>
            <a:r>
              <a:rPr lang="ja-JP" altLang="en-US" sz="2000" dirty="0">
                <a:latin typeface="BIZ UDPゴシック" panose="020B0400000000000000" pitchFamily="50" charset="-128"/>
                <a:ea typeface="BIZ UDPゴシック" panose="020B0400000000000000" pitchFamily="50" charset="-128"/>
              </a:rPr>
              <a:t>歳が</a:t>
            </a:r>
            <a:r>
              <a:rPr lang="en-US" altLang="ja-JP" sz="2000" dirty="0">
                <a:latin typeface="BIZ UDPゴシック" panose="020B0400000000000000" pitchFamily="50" charset="-128"/>
                <a:ea typeface="BIZ UDPゴシック" panose="020B0400000000000000" pitchFamily="50" charset="-128"/>
              </a:rPr>
              <a:t>61%</a:t>
            </a:r>
            <a:r>
              <a:rPr lang="ja-JP" altLang="en-US" sz="2000" dirty="0">
                <a:latin typeface="BIZ UDPゴシック" panose="020B0400000000000000" pitchFamily="50" charset="-128"/>
                <a:ea typeface="BIZ UDPゴシック" panose="020B0400000000000000" pitchFamily="50" charset="-128"/>
              </a:rPr>
              <a:t>の回答率であった。</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回答年齢が</a:t>
            </a:r>
            <a:r>
              <a:rPr lang="en-US" altLang="ja-JP" sz="2000" dirty="0">
                <a:latin typeface="BIZ UDPゴシック" panose="020B0400000000000000" pitchFamily="50" charset="-128"/>
                <a:ea typeface="BIZ UDPゴシック" panose="020B0400000000000000" pitchFamily="50" charset="-128"/>
              </a:rPr>
              <a:t>10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20</a:t>
            </a:r>
            <a:r>
              <a:rPr lang="ja-JP" altLang="en-US" sz="2000" dirty="0">
                <a:latin typeface="BIZ UDPゴシック" panose="020B0400000000000000" pitchFamily="50" charset="-128"/>
                <a:ea typeface="BIZ UDPゴシック" panose="020B0400000000000000" pitchFamily="50" charset="-128"/>
              </a:rPr>
              <a:t>歳も</a:t>
            </a:r>
            <a:r>
              <a:rPr lang="en-US" altLang="ja-JP" sz="2000" dirty="0">
                <a:latin typeface="BIZ UDPゴシック" panose="020B0400000000000000" pitchFamily="50" charset="-128"/>
                <a:ea typeface="BIZ UDPゴシック" panose="020B0400000000000000" pitchFamily="50" charset="-128"/>
              </a:rPr>
              <a:t>9.6%</a:t>
            </a:r>
            <a:r>
              <a:rPr lang="ja-JP" altLang="en-US" sz="2000" dirty="0">
                <a:latin typeface="BIZ UDPゴシック" panose="020B0400000000000000" pitchFamily="50" charset="-128"/>
                <a:ea typeface="BIZ UDPゴシック" panose="020B0400000000000000" pitchFamily="50" charset="-128"/>
              </a:rPr>
              <a:t>あり、スマホ教室以外の利用者にも興味みがあることが見える。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家族構成が、</a:t>
            </a:r>
            <a:r>
              <a:rPr lang="en-US" altLang="ja-JP" sz="2000" dirty="0">
                <a:latin typeface="BIZ UDPゴシック" panose="020B0400000000000000" pitchFamily="50" charset="-128"/>
                <a:ea typeface="BIZ UDPゴシック" panose="020B0400000000000000" pitchFamily="50" charset="-128"/>
              </a:rPr>
              <a:t>2</a:t>
            </a:r>
            <a:r>
              <a:rPr lang="ja-JP" altLang="en-US" sz="2000" dirty="0">
                <a:latin typeface="BIZ UDPゴシック" panose="020B0400000000000000" pitchFamily="50" charset="-128"/>
                <a:ea typeface="BIZ UDPゴシック" panose="020B0400000000000000" pitchFamily="50" charset="-128"/>
              </a:rPr>
              <a:t>人が</a:t>
            </a:r>
            <a:r>
              <a:rPr lang="en-US" altLang="ja-JP" sz="2000" dirty="0">
                <a:latin typeface="BIZ UDPゴシック" panose="020B0400000000000000" pitchFamily="50" charset="-128"/>
                <a:ea typeface="BIZ UDPゴシック" panose="020B0400000000000000" pitchFamily="50" charset="-128"/>
              </a:rPr>
              <a:t>49.2%</a:t>
            </a:r>
            <a:r>
              <a:rPr lang="ja-JP" altLang="en-US" sz="2000" dirty="0">
                <a:latin typeface="BIZ UDPゴシック" panose="020B0400000000000000" pitchFamily="50" charset="-128"/>
                <a:ea typeface="BIZ UDPゴシック" panose="020B0400000000000000" pitchFamily="50" charset="-128"/>
              </a:rPr>
              <a:t>と、ほぼ高齢の夫婦である。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スマートシティのサービスに関しては、回答者の多くが高齢者であるため、ヘルスケア</a:t>
            </a:r>
            <a:r>
              <a:rPr lang="en-US" altLang="ja-JP" sz="2000" dirty="0">
                <a:latin typeface="BIZ UDPゴシック" panose="020B0400000000000000" pitchFamily="50" charset="-128"/>
                <a:ea typeface="BIZ UDPゴシック" panose="020B0400000000000000" pitchFamily="50" charset="-128"/>
              </a:rPr>
              <a:t>27.1%</a:t>
            </a:r>
            <a:r>
              <a:rPr lang="ja-JP" altLang="en-US" sz="2000" dirty="0">
                <a:latin typeface="BIZ UDPゴシック" panose="020B0400000000000000" pitchFamily="50" charset="-128"/>
                <a:ea typeface="BIZ UDPゴシック" panose="020B0400000000000000" pitchFamily="50" charset="-128"/>
              </a:rPr>
              <a:t>、交通・移動、</a:t>
            </a:r>
            <a:r>
              <a:rPr lang="en-US" altLang="ja-JP" sz="2000" dirty="0">
                <a:latin typeface="BIZ UDPゴシック" panose="020B0400000000000000" pitchFamily="50" charset="-128"/>
                <a:ea typeface="BIZ UDPゴシック" panose="020B0400000000000000" pitchFamily="50" charset="-128"/>
              </a:rPr>
              <a:t>21.7%</a:t>
            </a:r>
            <a:r>
              <a:rPr lang="ja-JP" altLang="en-US" sz="2000" dirty="0">
                <a:latin typeface="BIZ UDPゴシック" panose="020B0400000000000000" pitchFamily="50" charset="-128"/>
                <a:ea typeface="BIZ UDPゴシック" panose="020B0400000000000000" pitchFamily="50" charset="-128"/>
              </a:rPr>
              <a:t>と多く、若者では見守り</a:t>
            </a:r>
            <a:r>
              <a:rPr lang="en-US" altLang="ja-JP" sz="2000" dirty="0">
                <a:latin typeface="BIZ UDPゴシック" panose="020B0400000000000000" pitchFamily="50" charset="-128"/>
                <a:ea typeface="BIZ UDPゴシック" panose="020B0400000000000000" pitchFamily="50" charset="-128"/>
              </a:rPr>
              <a:t>11.3%</a:t>
            </a:r>
            <a:r>
              <a:rPr lang="ja-JP" altLang="en-US" sz="2000" dirty="0">
                <a:latin typeface="BIZ UDPゴシック" panose="020B0400000000000000" pitchFamily="50" charset="-128"/>
                <a:ea typeface="BIZ UDPゴシック" panose="020B0400000000000000" pitchFamily="50" charset="-128"/>
              </a:rPr>
              <a:t>、子育て</a:t>
            </a:r>
            <a:r>
              <a:rPr lang="en-US" altLang="ja-JP" sz="2000" dirty="0">
                <a:latin typeface="BIZ UDPゴシック" panose="020B0400000000000000" pitchFamily="50" charset="-128"/>
                <a:ea typeface="BIZ UDPゴシック" panose="020B0400000000000000" pitchFamily="50" charset="-128"/>
              </a:rPr>
              <a:t>8.3%</a:t>
            </a:r>
            <a:r>
              <a:rPr lang="ja-JP" altLang="en-US" sz="2000" dirty="0">
                <a:latin typeface="BIZ UDPゴシック" panose="020B0400000000000000" pitchFamily="50" charset="-128"/>
                <a:ea typeface="BIZ UDPゴシック" panose="020B0400000000000000" pitchFamily="50" charset="-128"/>
              </a:rPr>
              <a:t>と意識が働いた。</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スマートシティを受けるサービスのインターフェースとしては、スマートフォンが</a:t>
            </a:r>
            <a:r>
              <a:rPr lang="en-US" altLang="ja-JP" sz="2000" dirty="0">
                <a:latin typeface="BIZ UDPゴシック" panose="020B0400000000000000" pitchFamily="50" charset="-128"/>
                <a:ea typeface="BIZ UDPゴシック" panose="020B0400000000000000" pitchFamily="50" charset="-128"/>
              </a:rPr>
              <a:t>77.1</a:t>
            </a:r>
            <a:r>
              <a:rPr lang="ja-JP" altLang="en-US" sz="2000" dirty="0">
                <a:latin typeface="BIZ UDPゴシック" panose="020B0400000000000000" pitchFamily="50" charset="-128"/>
                <a:ea typeface="BIZ UDPゴシック" panose="020B0400000000000000" pitchFamily="50" charset="-128"/>
              </a:rPr>
              <a:t>％と高く、電話が</a:t>
            </a:r>
            <a:r>
              <a:rPr lang="en-US" altLang="ja-JP" sz="2000" dirty="0">
                <a:latin typeface="BIZ UDPゴシック" panose="020B0400000000000000" pitchFamily="50" charset="-128"/>
                <a:ea typeface="BIZ UDPゴシック" panose="020B0400000000000000" pitchFamily="50" charset="-128"/>
              </a:rPr>
              <a:t>12.9%</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が</a:t>
            </a:r>
            <a:r>
              <a:rPr lang="en-US" altLang="ja-JP" sz="2000" dirty="0">
                <a:latin typeface="BIZ UDPゴシック" panose="020B0400000000000000" pitchFamily="50" charset="-128"/>
                <a:ea typeface="BIZ UDPゴシック" panose="020B0400000000000000" pitchFamily="50" charset="-128"/>
              </a:rPr>
              <a:t>2.5%</a:t>
            </a:r>
            <a:r>
              <a:rPr lang="ja-JP" altLang="en-US" sz="2000" dirty="0">
                <a:latin typeface="BIZ UDPゴシック" panose="020B0400000000000000" pitchFamily="50" charset="-128"/>
                <a:ea typeface="BIZ UDPゴシック" panose="020B0400000000000000" pitchFamily="50" charset="-128"/>
              </a:rPr>
              <a:t>とスマートフォンじゃない選択肢も多少検討の余地が必要と思われる。</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（「誰一人取り残さない」と実現する場合は、電話や</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の活用も検討が必要です。）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住民のスマートシティへの積極性に関しては、イベントに参加が</a:t>
            </a:r>
            <a:r>
              <a:rPr lang="en-US" altLang="ja-JP" sz="2000" dirty="0">
                <a:latin typeface="BIZ UDPゴシック" panose="020B0400000000000000" pitchFamily="50" charset="-128"/>
                <a:ea typeface="BIZ UDPゴシック" panose="020B0400000000000000" pitchFamily="50" charset="-128"/>
              </a:rPr>
              <a:t>57.1%</a:t>
            </a:r>
            <a:r>
              <a:rPr lang="ja-JP" altLang="en-US" sz="2000" dirty="0">
                <a:latin typeface="BIZ UDPゴシック" panose="020B0400000000000000" pitchFamily="50" charset="-128"/>
                <a:ea typeface="BIZ UDPゴシック" panose="020B0400000000000000" pitchFamily="50" charset="-128"/>
              </a:rPr>
              <a:t>、一緒に手伝いたいに</a:t>
            </a:r>
            <a:r>
              <a:rPr lang="en-US" altLang="ja-JP" sz="2000" dirty="0">
                <a:latin typeface="BIZ UDPゴシック" panose="020B0400000000000000" pitchFamily="50" charset="-128"/>
                <a:ea typeface="BIZ UDPゴシック" panose="020B0400000000000000" pitchFamily="50" charset="-128"/>
              </a:rPr>
              <a:t>19.6%</a:t>
            </a:r>
            <a:r>
              <a:rPr lang="ja-JP" altLang="en-US" sz="2000" dirty="0">
                <a:latin typeface="BIZ UDPゴシック" panose="020B0400000000000000" pitchFamily="50" charset="-128"/>
                <a:ea typeface="BIZ UDPゴシック" panose="020B0400000000000000" pitchFamily="50" charset="-128"/>
              </a:rPr>
              <a:t>と非常に興味をもつ住民が多いと思われる。これは、今後色々なサービスを行う上で住民の理解を得るのにも役立つ結果と言える。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4110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384662" y="0"/>
            <a:ext cx="9130937"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豊能町の施策としてリビングラボの活用に関して意識調査を行ったところ、使いたい</a:t>
            </a:r>
            <a:r>
              <a:rPr lang="en-US" altLang="ja-JP" sz="2000" dirty="0">
                <a:latin typeface="BIZ UDPゴシック" panose="020B0400000000000000" pitchFamily="50" charset="-128"/>
                <a:ea typeface="BIZ UDPゴシック" panose="020B0400000000000000" pitchFamily="50" charset="-128"/>
              </a:rPr>
              <a:t>15.4%</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57.5%</a:t>
            </a:r>
            <a:r>
              <a:rPr lang="ja-JP" altLang="en-US" sz="2000" dirty="0">
                <a:latin typeface="BIZ UDPゴシック" panose="020B0400000000000000" pitchFamily="50" charset="-128"/>
                <a:ea typeface="BIZ UDPゴシック" panose="020B0400000000000000" pitchFamily="50" charset="-128"/>
              </a:rPr>
              <a:t>が分からないと言う結果であった。これは住民がリビングラボとは何かの認識がなかった結果と言える。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リビングラボにおけるサービスとして、北欧の知育玩具利用に関しては、使いたい</a:t>
            </a:r>
            <a:r>
              <a:rPr lang="en-US" altLang="ja-JP" sz="2000" dirty="0">
                <a:latin typeface="BIZ UDPゴシック" panose="020B0400000000000000" pitchFamily="50" charset="-128"/>
                <a:ea typeface="BIZ UDPゴシック" panose="020B0400000000000000" pitchFamily="50" charset="-128"/>
              </a:rPr>
              <a:t>23.8%</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20.4%</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52.1%</a:t>
            </a:r>
            <a:r>
              <a:rPr lang="ja-JP" altLang="en-US" sz="2000" dirty="0">
                <a:latin typeface="BIZ UDPゴシック" panose="020B0400000000000000" pitchFamily="50" charset="-128"/>
                <a:ea typeface="BIZ UDPゴシック" panose="020B0400000000000000" pitchFamily="50" charset="-128"/>
              </a:rPr>
              <a:t>が分からないと言う結果と、親同士の交流に関しては、使いたい</a:t>
            </a:r>
            <a:r>
              <a:rPr lang="en-US" altLang="ja-JP" sz="2000" dirty="0">
                <a:latin typeface="BIZ UDPゴシック" panose="020B0400000000000000" pitchFamily="50" charset="-128"/>
                <a:ea typeface="BIZ UDPゴシック" panose="020B0400000000000000" pitchFamily="50" charset="-128"/>
              </a:rPr>
              <a:t>37.1%</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15.8%</a:t>
            </a:r>
            <a:r>
              <a:rPr lang="ja-JP" altLang="en-US" sz="2000" dirty="0">
                <a:latin typeface="BIZ UDPゴシック" panose="020B0400000000000000" pitchFamily="50" charset="-128"/>
                <a:ea typeface="BIZ UDPゴシック" panose="020B0400000000000000" pitchFamily="50" charset="-128"/>
              </a:rPr>
              <a:t>、分からないが</a:t>
            </a:r>
            <a:r>
              <a:rPr lang="en-US" altLang="ja-JP" sz="2000" dirty="0">
                <a:latin typeface="BIZ UDPゴシック" panose="020B0400000000000000" pitchFamily="50" charset="-128"/>
                <a:ea typeface="BIZ UDPゴシック" panose="020B0400000000000000" pitchFamily="50" charset="-128"/>
              </a:rPr>
              <a:t>44.6%</a:t>
            </a:r>
            <a:r>
              <a:rPr lang="ja-JP" altLang="en-US" sz="2000" dirty="0">
                <a:latin typeface="BIZ UDPゴシック" panose="020B0400000000000000" pitchFamily="50" charset="-128"/>
                <a:ea typeface="BIZ UDPゴシック" panose="020B0400000000000000" pitchFamily="50" charset="-128"/>
              </a:rPr>
              <a:t>であった。この結果からサービスが見えてくると使いたいが増えて、使いたくないや分からないが減ることが分かる。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リビングラボに関しては、サービスをしっかり組み上げることで、利用者が増加すると言えます。</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スマートシティサービスの発信拠点としても活用を行う上で、色々と準備が必要と言えます。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行政サービスのデジタル化に関しては、自分に合わせた行政サービスを知りたいが</a:t>
            </a:r>
            <a:r>
              <a:rPr lang="en-US" altLang="ja-JP" sz="2000" dirty="0">
                <a:latin typeface="BIZ UDPゴシック" panose="020B0400000000000000" pitchFamily="50" charset="-128"/>
                <a:ea typeface="BIZ UDPゴシック" panose="020B0400000000000000" pitchFamily="50" charset="-128"/>
              </a:rPr>
              <a:t>79.6%</a:t>
            </a:r>
            <a:r>
              <a:rPr lang="ja-JP" altLang="en-US" sz="2000" dirty="0">
                <a:latin typeface="BIZ UDPゴシック" panose="020B0400000000000000" pitchFamily="50" charset="-128"/>
                <a:ea typeface="BIZ UDPゴシック" panose="020B0400000000000000" pitchFamily="50" charset="-128"/>
              </a:rPr>
              <a:t>、オンライン利用希望は、</a:t>
            </a:r>
            <a:r>
              <a:rPr lang="en-US" altLang="ja-JP" sz="2000" dirty="0">
                <a:latin typeface="BIZ UDPゴシック" panose="020B0400000000000000" pitchFamily="50" charset="-128"/>
                <a:ea typeface="BIZ UDPゴシック" panose="020B0400000000000000" pitchFamily="50" charset="-128"/>
              </a:rPr>
              <a:t>66.7%</a:t>
            </a:r>
            <a:r>
              <a:rPr lang="ja-JP" altLang="en-US" sz="2000" dirty="0">
                <a:latin typeface="BIZ UDPゴシック" panose="020B0400000000000000" pitchFamily="50" charset="-128"/>
                <a:ea typeface="BIZ UDPゴシック" panose="020B0400000000000000" pitchFamily="50" charset="-128"/>
              </a:rPr>
              <a:t>あり、住民は豊能町が何をしてくれるのか情報が行き届いておらず、可能であればオンラインでサービスを受けれると良いと思われる結果と言えます。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ヘルスケアに関するアンケートでは、相談相手が欲しい</a:t>
            </a:r>
            <a:r>
              <a:rPr lang="en-US" altLang="ja-JP" sz="2000" dirty="0">
                <a:latin typeface="BIZ UDPゴシック" panose="020B0400000000000000" pitchFamily="50" charset="-128"/>
                <a:ea typeface="BIZ UDPゴシック" panose="020B0400000000000000" pitchFamily="50" charset="-128"/>
              </a:rPr>
              <a:t>67.5%</a:t>
            </a:r>
            <a:r>
              <a:rPr lang="ja-JP" altLang="en-US" sz="2000" dirty="0">
                <a:latin typeface="BIZ UDPゴシック" panose="020B0400000000000000" pitchFamily="50" charset="-128"/>
                <a:ea typeface="BIZ UDPゴシック" panose="020B0400000000000000" pitchFamily="50" charset="-128"/>
              </a:rPr>
              <a:t>、オンライン相談</a:t>
            </a:r>
            <a:r>
              <a:rPr lang="en-US" altLang="ja-JP" sz="2000" dirty="0">
                <a:latin typeface="BIZ UDPゴシック" panose="020B0400000000000000" pitchFamily="50" charset="-128"/>
                <a:ea typeface="BIZ UDPゴシック" panose="020B0400000000000000" pitchFamily="50" charset="-128"/>
              </a:rPr>
              <a:t>57.9%</a:t>
            </a:r>
            <a:r>
              <a:rPr lang="ja-JP" altLang="en-US" sz="2000" dirty="0">
                <a:latin typeface="BIZ UDPゴシック" panose="020B0400000000000000" pitchFamily="50" charset="-128"/>
                <a:ea typeface="BIZ UDPゴシック" panose="020B0400000000000000" pitchFamily="50" charset="-128"/>
              </a:rPr>
              <a:t>、慢性疾患予防に</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と高齢者のヘルスケア意識が高かった結果が反映されたと言えます。</a:t>
            </a:r>
            <a:br>
              <a:rPr lang="en-US" altLang="ja-JP" sz="2000" dirty="0">
                <a:latin typeface="BIZ UDPゴシック" panose="020B0400000000000000" pitchFamily="50" charset="-128"/>
                <a:ea typeface="BIZ UDPゴシック" panose="020B0400000000000000" pitchFamily="50" charset="-128"/>
              </a:rPr>
            </a:b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15188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63040" y="0"/>
            <a:ext cx="9052560"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買物に関しては、日用品はオアシス</a:t>
            </a:r>
            <a:r>
              <a:rPr lang="en-US" altLang="ja-JP" sz="2000" dirty="0">
                <a:latin typeface="BIZ UDPゴシック" panose="020B0400000000000000" pitchFamily="50" charset="-128"/>
                <a:ea typeface="BIZ UDPゴシック" panose="020B0400000000000000" pitchFamily="50" charset="-128"/>
              </a:rPr>
              <a:t>25.4%</a:t>
            </a:r>
            <a:r>
              <a:rPr lang="ja-JP" altLang="en-US" sz="2000" dirty="0">
                <a:latin typeface="BIZ UDPゴシック" panose="020B0400000000000000" pitchFamily="50" charset="-128"/>
                <a:ea typeface="BIZ UDPゴシック" panose="020B0400000000000000" pitchFamily="50" charset="-128"/>
              </a:rPr>
              <a:t>、イズミヤ</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と地元で購入に次いで、箕面や川西で</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が購入している。キッチンカーの利用に関しては</a:t>
            </a:r>
            <a:r>
              <a:rPr lang="en-US" altLang="ja-JP" sz="2000" dirty="0">
                <a:latin typeface="BIZ UDPゴシック" panose="020B0400000000000000" pitchFamily="50" charset="-128"/>
                <a:ea typeface="BIZ UDPゴシック" panose="020B0400000000000000" pitchFamily="50" charset="-128"/>
              </a:rPr>
              <a:t>46.7%</a:t>
            </a:r>
            <a:r>
              <a:rPr lang="ja-JP" altLang="en-US" sz="2000" dirty="0">
                <a:latin typeface="BIZ UDPゴシック" panose="020B0400000000000000" pitchFamily="50" charset="-128"/>
                <a:ea typeface="BIZ UDPゴシック" panose="020B0400000000000000" pitchFamily="50" charset="-128"/>
              </a:rPr>
              <a:t>が利用希望もあり、外出する機会につながると言えます。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防災に関しては、</a:t>
            </a:r>
            <a:r>
              <a:rPr lang="en-US" altLang="ja-JP" sz="2000" dirty="0">
                <a:latin typeface="BIZ UDPゴシック" panose="020B0400000000000000" pitchFamily="50" charset="-128"/>
                <a:ea typeface="BIZ UDPゴシック" panose="020B0400000000000000" pitchFamily="50" charset="-128"/>
              </a:rPr>
              <a:t>40%</a:t>
            </a:r>
            <a:r>
              <a:rPr lang="ja-JP" altLang="en-US" sz="2000" dirty="0">
                <a:latin typeface="BIZ UDPゴシック" panose="020B0400000000000000" pitchFamily="50" charset="-128"/>
                <a:ea typeface="BIZ UDPゴシック" panose="020B0400000000000000" pitchFamily="50" charset="-128"/>
              </a:rPr>
              <a:t>以上の「とよのたんぽぽメール」を活用しており、スマートシティでの防災を構築するうえで、たんぽぽメールとの連携も検討することで、シームレスな対応に繋がる。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交通・移動に関しては、</a:t>
            </a:r>
            <a:r>
              <a:rPr lang="en-US" altLang="ja-JP" sz="2000" dirty="0">
                <a:latin typeface="BIZ UDPゴシック" panose="020B0400000000000000" pitchFamily="50" charset="-128"/>
                <a:ea typeface="BIZ UDPゴシック" panose="020B0400000000000000" pitchFamily="50" charset="-128"/>
              </a:rPr>
              <a:t>59.2%</a:t>
            </a:r>
            <a:r>
              <a:rPr lang="ja-JP" altLang="en-US" sz="2000" dirty="0">
                <a:latin typeface="BIZ UDPゴシック" panose="020B0400000000000000" pitchFamily="50" charset="-128"/>
                <a:ea typeface="BIZ UDPゴシック" panose="020B0400000000000000" pitchFamily="50" charset="-128"/>
              </a:rPr>
              <a:t>が車で移動することが多く、免許返納したくない方が</a:t>
            </a:r>
            <a:r>
              <a:rPr lang="en-US" altLang="ja-JP" sz="2000" dirty="0">
                <a:latin typeface="BIZ UDPゴシック" panose="020B0400000000000000" pitchFamily="50" charset="-128"/>
                <a:ea typeface="BIZ UDPゴシック" panose="020B0400000000000000" pitchFamily="50" charset="-128"/>
              </a:rPr>
              <a:t>55.8%</a:t>
            </a:r>
            <a:r>
              <a:rPr lang="ja-JP" altLang="en-US" sz="2000" dirty="0">
                <a:latin typeface="BIZ UDPゴシック" panose="020B0400000000000000" pitchFamily="50" charset="-128"/>
                <a:ea typeface="BIZ UDPゴシック" panose="020B0400000000000000" pitchFamily="50" charset="-128"/>
              </a:rPr>
              <a:t>と車が生活必需品となっており、路線バスに関しては、不満側に</a:t>
            </a:r>
            <a:r>
              <a:rPr lang="en-US" altLang="ja-JP" sz="2000" dirty="0">
                <a:latin typeface="BIZ UDPゴシック" panose="020B0400000000000000" pitchFamily="50" charset="-128"/>
                <a:ea typeface="BIZ UDPゴシック" panose="020B0400000000000000" pitchFamily="50" charset="-128"/>
              </a:rPr>
              <a:t>38.3%</a:t>
            </a:r>
            <a:r>
              <a:rPr lang="ja-JP" altLang="en-US" sz="2000" dirty="0">
                <a:latin typeface="BIZ UDPゴシック" panose="020B0400000000000000" pitchFamily="50" charset="-128"/>
                <a:ea typeface="BIZ UDPゴシック" panose="020B0400000000000000" pitchFamily="50" charset="-128"/>
              </a:rPr>
              <a:t>と利用していない</a:t>
            </a:r>
            <a:r>
              <a:rPr lang="en-US" altLang="ja-JP" sz="2000" dirty="0">
                <a:latin typeface="BIZ UDPゴシック" panose="020B0400000000000000" pitchFamily="50" charset="-128"/>
                <a:ea typeface="BIZ UDPゴシック" panose="020B0400000000000000" pitchFamily="50" charset="-128"/>
              </a:rPr>
              <a:t>31.3%</a:t>
            </a:r>
            <a:r>
              <a:rPr lang="ja-JP" altLang="en-US" sz="2000" dirty="0">
                <a:latin typeface="BIZ UDPゴシック" panose="020B0400000000000000" pitchFamily="50" charset="-128"/>
                <a:ea typeface="BIZ UDPゴシック" panose="020B0400000000000000" pitchFamily="50" charset="-128"/>
              </a:rPr>
              <a:t>おり、合わせると</a:t>
            </a:r>
            <a:r>
              <a:rPr lang="en-US" altLang="ja-JP" sz="2000" dirty="0">
                <a:latin typeface="BIZ UDPゴシック" panose="020B0400000000000000" pitchFamily="50" charset="-128"/>
                <a:ea typeface="BIZ UDPゴシック" panose="020B0400000000000000" pitchFamily="50" charset="-128"/>
              </a:rPr>
              <a:t>69.6%</a:t>
            </a:r>
            <a:r>
              <a:rPr lang="ja-JP" altLang="en-US" sz="2000" dirty="0">
                <a:latin typeface="BIZ UDPゴシック" panose="020B0400000000000000" pitchFamily="50" charset="-128"/>
                <a:ea typeface="BIZ UDPゴシック" panose="020B0400000000000000" pitchFamily="50" charset="-128"/>
              </a:rPr>
              <a:t>はバスの活用が上手く出来ていないと言えます。方やオンデマンド交通に対しては、</a:t>
            </a:r>
            <a:r>
              <a:rPr lang="en-US" altLang="ja-JP" sz="2000" dirty="0">
                <a:latin typeface="BIZ UDPゴシック" panose="020B0400000000000000" pitchFamily="50" charset="-128"/>
                <a:ea typeface="BIZ UDPゴシック" panose="020B0400000000000000" pitchFamily="50" charset="-128"/>
              </a:rPr>
              <a:t>54.2%</a:t>
            </a:r>
            <a:r>
              <a:rPr lang="ja-JP" altLang="en-US" sz="2000" dirty="0">
                <a:latin typeface="BIZ UDPゴシック" panose="020B0400000000000000" pitchFamily="50" charset="-128"/>
                <a:ea typeface="BIZ UDPゴシック" panose="020B0400000000000000" pitchFamily="50" charset="-128"/>
              </a:rPr>
              <a:t>が利用したいとの回答から、路線バスの効率化をすることで、交通面の改善が見込まれると言えます。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デジタルデバイド教育では、スマホ教室やよろず相談に</a:t>
            </a:r>
            <a:r>
              <a:rPr lang="en-US" altLang="ja-JP" sz="2000" dirty="0">
                <a:latin typeface="BIZ UDPゴシック" panose="020B0400000000000000" pitchFamily="50" charset="-128"/>
                <a:ea typeface="BIZ UDPゴシック" panose="020B0400000000000000" pitchFamily="50" charset="-128"/>
              </a:rPr>
              <a:t>59.6%</a:t>
            </a:r>
            <a:r>
              <a:rPr lang="ja-JP" altLang="en-US" sz="2000" dirty="0">
                <a:latin typeface="BIZ UDPゴシック" panose="020B0400000000000000" pitchFamily="50" charset="-128"/>
                <a:ea typeface="BIZ UDPゴシック" panose="020B0400000000000000" pitchFamily="50" charset="-128"/>
              </a:rPr>
              <a:t>利用したい</a:t>
            </a:r>
            <a:r>
              <a:rPr lang="en-US" altLang="ja-JP" sz="2000" dirty="0" err="1">
                <a:latin typeface="BIZ UDPゴシック" panose="020B0400000000000000" pitchFamily="50" charset="-128"/>
                <a:ea typeface="BIZ UDPゴシック" panose="020B0400000000000000" pitchFamily="50" charset="-128"/>
              </a:rPr>
              <a:t>NoCode</a:t>
            </a:r>
            <a:r>
              <a:rPr lang="ja-JP" altLang="en-US" sz="2000" dirty="0">
                <a:latin typeface="BIZ UDPゴシック" panose="020B0400000000000000" pitchFamily="50" charset="-128"/>
                <a:ea typeface="BIZ UDPゴシック" panose="020B0400000000000000" pitchFamily="50" charset="-128"/>
              </a:rPr>
              <a:t>トレーニングは</a:t>
            </a:r>
            <a:r>
              <a:rPr lang="en-US" altLang="ja-JP" sz="2000" dirty="0">
                <a:latin typeface="BIZ UDPゴシック" panose="020B0400000000000000" pitchFamily="50" charset="-128"/>
                <a:ea typeface="BIZ UDPゴシック" panose="020B0400000000000000" pitchFamily="50" charset="-128"/>
              </a:rPr>
              <a:t>43.8%</a:t>
            </a:r>
            <a:r>
              <a:rPr lang="ja-JP" altLang="en-US" sz="2000" dirty="0">
                <a:latin typeface="BIZ UDPゴシック" panose="020B0400000000000000" pitchFamily="50" charset="-128"/>
                <a:ea typeface="BIZ UDPゴシック" panose="020B0400000000000000" pitchFamily="50" charset="-128"/>
              </a:rPr>
              <a:t>が分からないと言う結果になり、まずはスマホを扱えるようになることに意識があり、</a:t>
            </a:r>
            <a:r>
              <a:rPr lang="en-US" altLang="ja-JP" sz="2000" dirty="0" err="1">
                <a:latin typeface="BIZ UDPゴシック" panose="020B0400000000000000" pitchFamily="50" charset="-128"/>
                <a:ea typeface="BIZ UDPゴシック" panose="020B0400000000000000" pitchFamily="50" charset="-128"/>
              </a:rPr>
              <a:t>NoCode</a:t>
            </a:r>
            <a:r>
              <a:rPr lang="ja-JP" altLang="en-US" sz="2000" dirty="0">
                <a:latin typeface="BIZ UDPゴシック" panose="020B0400000000000000" pitchFamily="50" charset="-128"/>
                <a:ea typeface="BIZ UDPゴシック" panose="020B0400000000000000" pitchFamily="50" charset="-128"/>
              </a:rPr>
              <a:t>はまず何かが分からないと言えます。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69054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80456" y="0"/>
            <a:ext cx="9035143"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キャッシュレスに関しては、既に</a:t>
            </a:r>
            <a:r>
              <a:rPr lang="en-US" altLang="ja-JP" sz="2000" dirty="0">
                <a:latin typeface="BIZ UDPゴシック" panose="020B0400000000000000" pitchFamily="50" charset="-128"/>
                <a:ea typeface="BIZ UDPゴシック" panose="020B0400000000000000" pitchFamily="50" charset="-128"/>
              </a:rPr>
              <a:t>36.3%</a:t>
            </a:r>
            <a:r>
              <a:rPr lang="ja-JP" altLang="en-US" sz="2000" dirty="0">
                <a:latin typeface="BIZ UDPゴシック" panose="020B0400000000000000" pitchFamily="50" charset="-128"/>
                <a:ea typeface="BIZ UDPゴシック" panose="020B0400000000000000" pitchFamily="50" charset="-128"/>
              </a:rPr>
              <a:t>の方が</a:t>
            </a:r>
            <a:r>
              <a:rPr lang="en-US" altLang="ja-JP" sz="2000" dirty="0">
                <a:latin typeface="BIZ UDPゴシック" panose="020B0400000000000000" pitchFamily="50" charset="-128"/>
                <a:ea typeface="BIZ UDPゴシック" panose="020B0400000000000000" pitchFamily="50" charset="-128"/>
              </a:rPr>
              <a:t>Pay</a:t>
            </a:r>
            <a:r>
              <a:rPr lang="ja-JP" altLang="en-US" sz="2000" dirty="0">
                <a:latin typeface="BIZ UDPゴシック" panose="020B0400000000000000" pitchFamily="50" charset="-128"/>
                <a:ea typeface="BIZ UDPゴシック" panose="020B0400000000000000" pitchFamily="50" charset="-128"/>
              </a:rPr>
              <a:t>サービスを使っているが、</a:t>
            </a:r>
            <a:r>
              <a:rPr lang="en-US" altLang="ja-JP" sz="2000" dirty="0">
                <a:latin typeface="BIZ UDPゴシック" panose="020B0400000000000000" pitchFamily="50" charset="-128"/>
                <a:ea typeface="BIZ UDPゴシック" panose="020B0400000000000000" pitchFamily="50" charset="-128"/>
              </a:rPr>
              <a:t>27.5%</a:t>
            </a:r>
            <a:r>
              <a:rPr lang="ja-JP" altLang="en-US" sz="2000" dirty="0">
                <a:latin typeface="BIZ UDPゴシック" panose="020B0400000000000000" pitchFamily="50" charset="-128"/>
                <a:ea typeface="BIZ UDPゴシック" panose="020B0400000000000000" pitchFamily="50" charset="-128"/>
              </a:rPr>
              <a:t>が使ってみたい、</a:t>
            </a:r>
            <a:r>
              <a:rPr lang="en-US" altLang="ja-JP" sz="2000" dirty="0">
                <a:latin typeface="BIZ UDPゴシック" panose="020B0400000000000000" pitchFamily="50" charset="-128"/>
                <a:ea typeface="BIZ UDPゴシック" panose="020B0400000000000000" pitchFamily="50" charset="-128"/>
              </a:rPr>
              <a:t>21.3%</a:t>
            </a:r>
            <a:r>
              <a:rPr lang="ja-JP" altLang="en-US" sz="2000" dirty="0">
                <a:latin typeface="BIZ UDPゴシック" panose="020B0400000000000000" pitchFamily="50" charset="-128"/>
                <a:ea typeface="BIZ UDPゴシック" panose="020B0400000000000000" pitchFamily="50" charset="-128"/>
              </a:rPr>
              <a:t>が分からないと言う結果で、全体的にはキャッシュレス化の課題を解決していく対応が必要になると言えます。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個人情報の意識に関しては、</a:t>
            </a:r>
            <a:r>
              <a:rPr lang="en-US" altLang="ja-JP" sz="2000" dirty="0">
                <a:latin typeface="BIZ UDPゴシック" panose="020B0400000000000000" pitchFamily="50" charset="-128"/>
                <a:ea typeface="BIZ UDPゴシック" panose="020B0400000000000000" pitchFamily="50" charset="-128"/>
              </a:rPr>
              <a:t>53.8%</a:t>
            </a:r>
            <a:r>
              <a:rPr lang="ja-JP" altLang="en-US" sz="2000" dirty="0">
                <a:latin typeface="BIZ UDPゴシック" panose="020B0400000000000000" pitchFamily="50" charset="-128"/>
                <a:ea typeface="BIZ UDPゴシック" panose="020B0400000000000000" pitchFamily="50" charset="-128"/>
              </a:rPr>
              <a:t>が自身で管理すると言う意識があり、個人情報の活用に関しても</a:t>
            </a:r>
            <a:r>
              <a:rPr lang="en-US" altLang="ja-JP" sz="2000" dirty="0">
                <a:latin typeface="BIZ UDPゴシック" panose="020B0400000000000000" pitchFamily="50" charset="-128"/>
                <a:ea typeface="BIZ UDPゴシック" panose="020B0400000000000000" pitchFamily="50" charset="-128"/>
              </a:rPr>
              <a:t>52.1%</a:t>
            </a:r>
            <a:r>
              <a:rPr lang="ja-JP" altLang="en-US" sz="2000" dirty="0">
                <a:latin typeface="BIZ UDPゴシック" panose="020B0400000000000000" pitchFamily="50" charset="-128"/>
                <a:ea typeface="BIZ UDPゴシック" panose="020B0400000000000000" pitchFamily="50" charset="-128"/>
              </a:rPr>
              <a:t>が便利になるなら使っても良いと言う意識が働いております。マイナンバーカードに関しても</a:t>
            </a:r>
            <a:r>
              <a:rPr lang="en-US" altLang="ja-JP" sz="2000" dirty="0">
                <a:latin typeface="BIZ UDPゴシック" panose="020B0400000000000000" pitchFamily="50" charset="-128"/>
                <a:ea typeface="BIZ UDPゴシック" panose="020B0400000000000000" pitchFamily="50" charset="-128"/>
              </a:rPr>
              <a:t>70.8%</a:t>
            </a:r>
            <a:r>
              <a:rPr lang="ja-JP" altLang="en-US" sz="2000" dirty="0">
                <a:latin typeface="BIZ UDPゴシック" panose="020B0400000000000000" pitchFamily="50" charset="-128"/>
                <a:ea typeface="BIZ UDPゴシック" panose="020B0400000000000000" pitchFamily="50" charset="-128"/>
              </a:rPr>
              <a:t>が既に持っており、今後データ利活用する際に丁寧に住民の理解を得ながら、個人に対してのサービスを構築していくことができると言えます。</a:t>
            </a:r>
          </a:p>
        </p:txBody>
      </p:sp>
    </p:spTree>
    <p:extLst>
      <p:ext uri="{BB962C8B-B14F-4D97-AF65-F5344CB8AC3E}">
        <p14:creationId xmlns:p14="http://schemas.microsoft.com/office/powerpoint/2010/main" val="1614615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71748" y="0"/>
            <a:ext cx="9043851" cy="681037"/>
          </a:xfrm>
        </p:spPr>
        <p:txBody>
          <a:bodyPr>
            <a:normAutofit/>
          </a:bodyPr>
          <a:lstStyle/>
          <a:p>
            <a:r>
              <a:rPr lang="ja-JP" altLang="en-US" sz="2800" dirty="0">
                <a:solidFill>
                  <a:schemeClr val="bg1"/>
                </a:solidFill>
                <a:latin typeface="BIZ UDPゴシック" panose="020B0400000000000000" pitchFamily="50" charset="-128"/>
                <a:ea typeface="BIZ UDPゴシック" panose="020B0400000000000000" pitchFamily="50" charset="-128"/>
              </a:rPr>
              <a:t>２</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回目アンケートサマリー（とよのんコンシェルジュ構成）</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画面の見やすさ、ボタンのサイズ、ボタンの多さに関しては、全体的に</a:t>
            </a:r>
            <a:r>
              <a:rPr lang="en-US" altLang="ja-JP" sz="2000" dirty="0">
                <a:latin typeface="BIZ UDPゴシック" panose="020B0400000000000000" pitchFamily="50" charset="-128"/>
                <a:ea typeface="BIZ UDPゴシック" panose="020B0400000000000000" pitchFamily="50" charset="-128"/>
              </a:rPr>
              <a:t>30%</a:t>
            </a:r>
            <a:r>
              <a:rPr lang="ja-JP" altLang="en-US" sz="2000" dirty="0">
                <a:latin typeface="BIZ UDPゴシック" panose="020B0400000000000000" pitchFamily="50" charset="-128"/>
                <a:ea typeface="BIZ UDPゴシック" panose="020B0400000000000000" pitchFamily="50" charset="-128"/>
              </a:rPr>
              <a:t>強が見やすいと回答があり、アンケート中画面が見れなかった方も多くいたため、</a:t>
            </a:r>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カテゴリーに未回答が</a:t>
            </a:r>
            <a:r>
              <a:rPr lang="en-US" altLang="ja-JP" sz="2000" dirty="0">
                <a:latin typeface="BIZ UDPゴシック" panose="020B0400000000000000" pitchFamily="50" charset="-128"/>
                <a:ea typeface="BIZ UDPゴシック" panose="020B0400000000000000" pitchFamily="50" charset="-128"/>
              </a:rPr>
              <a:t>58.9%</a:t>
            </a:r>
            <a:r>
              <a:rPr lang="ja-JP" altLang="en-US" sz="2000" dirty="0">
                <a:latin typeface="BIZ UDPゴシック" panose="020B0400000000000000" pitchFamily="50" charset="-128"/>
                <a:ea typeface="BIZ UDPゴシック" panose="020B0400000000000000" pitchFamily="50" charset="-128"/>
              </a:rPr>
              <a:t>となった。未回答を無視してみた場合、</a:t>
            </a:r>
            <a:r>
              <a:rPr lang="en-US" altLang="ja-JP" sz="2000" dirty="0">
                <a:latin typeface="BIZ UDPゴシック" panose="020B0400000000000000" pitchFamily="50" charset="-128"/>
                <a:ea typeface="BIZ UDPゴシック" panose="020B0400000000000000" pitchFamily="50" charset="-128"/>
              </a:rPr>
              <a:t>70%</a:t>
            </a:r>
            <a:r>
              <a:rPr lang="ja-JP" altLang="en-US" sz="2000" dirty="0">
                <a:latin typeface="BIZ UDPゴシック" panose="020B0400000000000000" pitchFamily="50" charset="-128"/>
                <a:ea typeface="BIZ UDPゴシック" panose="020B0400000000000000" pitchFamily="50" charset="-128"/>
              </a:rPr>
              <a:t>程度の方がまずは十分だと感じて貰えてると言えます。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各サービスに関しては、豊能町からのイベント、ヘルスケア、支援（見守り・災害）、行政サービス、予約サービスなど</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90%</a:t>
            </a:r>
            <a:r>
              <a:rPr lang="ja-JP" altLang="en-US" sz="2000" dirty="0">
                <a:latin typeface="BIZ UDPゴシック" panose="020B0400000000000000" pitchFamily="50" charset="-128"/>
                <a:ea typeface="BIZ UDPゴシック" panose="020B0400000000000000" pitchFamily="50" charset="-128"/>
              </a:rPr>
              <a:t>代で利用したいとなり、ほぼ全てのサービスカテゴリは利用したい結果になる。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低かったものでは</a:t>
            </a:r>
            <a:r>
              <a:rPr lang="en-US" altLang="ja-JP" sz="2000" dirty="0">
                <a:latin typeface="BIZ UDPゴシック" panose="020B0400000000000000" pitchFamily="50" charset="-128"/>
                <a:ea typeface="BIZ UDPゴシック" panose="020B0400000000000000" pitchFamily="50" charset="-128"/>
              </a:rPr>
              <a:t>Payment</a:t>
            </a:r>
            <a:r>
              <a:rPr lang="ja-JP" altLang="en-US" sz="2000" dirty="0">
                <a:latin typeface="BIZ UDPゴシック" panose="020B0400000000000000" pitchFamily="50" charset="-128"/>
                <a:ea typeface="BIZ UDPゴシック" panose="020B0400000000000000" pitchFamily="50" charset="-128"/>
              </a:rPr>
              <a:t>（キャッシュレス）が</a:t>
            </a:r>
            <a:r>
              <a:rPr lang="en-US" altLang="ja-JP" sz="2000" dirty="0">
                <a:latin typeface="BIZ UDPゴシック" panose="020B0400000000000000" pitchFamily="50" charset="-128"/>
                <a:ea typeface="BIZ UDPゴシック" panose="020B0400000000000000" pitchFamily="50" charset="-128"/>
              </a:rPr>
              <a:t>57.3%</a:t>
            </a:r>
            <a:r>
              <a:rPr lang="ja-JP" altLang="en-US" sz="2000" dirty="0">
                <a:latin typeface="BIZ UDPゴシック" panose="020B0400000000000000" pitchFamily="50" charset="-128"/>
                <a:ea typeface="BIZ UDPゴシック" panose="020B0400000000000000" pitchFamily="50" charset="-128"/>
              </a:rPr>
              <a:t>必要で、</a:t>
            </a:r>
            <a:r>
              <a:rPr lang="en-US" altLang="ja-JP" sz="2000" dirty="0">
                <a:latin typeface="BIZ UDPゴシック" panose="020B0400000000000000" pitchFamily="50" charset="-128"/>
                <a:ea typeface="BIZ UDPゴシック" panose="020B0400000000000000" pitchFamily="50" charset="-128"/>
              </a:rPr>
              <a:t>40.5%</a:t>
            </a:r>
            <a:r>
              <a:rPr lang="ja-JP" altLang="en-US" sz="2000" dirty="0">
                <a:latin typeface="BIZ UDPゴシック" panose="020B0400000000000000" pitchFamily="50" charset="-128"/>
                <a:ea typeface="BIZ UDPゴシック" panose="020B0400000000000000" pitchFamily="50" charset="-128"/>
              </a:rPr>
              <a:t>が不要と回答になる。</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お金が関わるものに対するネガティブなイメージと既に</a:t>
            </a:r>
            <a:r>
              <a:rPr lang="en-US" altLang="ja-JP" sz="2000" dirty="0">
                <a:latin typeface="BIZ UDPゴシック" panose="020B0400000000000000" pitchFamily="50" charset="-128"/>
                <a:ea typeface="BIZ UDPゴシック" panose="020B0400000000000000" pitchFamily="50" charset="-128"/>
              </a:rPr>
              <a:t>Pay</a:t>
            </a:r>
            <a:r>
              <a:rPr lang="ja-JP" altLang="en-US" sz="2000" dirty="0">
                <a:latin typeface="BIZ UDPゴシック" panose="020B0400000000000000" pitchFamily="50" charset="-128"/>
                <a:ea typeface="BIZ UDPゴシック" panose="020B0400000000000000" pitchFamily="50" charset="-128"/>
              </a:rPr>
              <a:t>サービスを利用している関係で低かったのではないかと思われる。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7766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45622" y="0"/>
            <a:ext cx="9069977" cy="681037"/>
          </a:xfrm>
        </p:spPr>
        <p:txBody>
          <a:bodyPr>
            <a:normAutofit/>
          </a:bodyPr>
          <a:lstStyle/>
          <a:p>
            <a:r>
              <a:rPr lang="ja-JP" altLang="en-US" sz="2800" dirty="0">
                <a:solidFill>
                  <a:schemeClr val="bg1"/>
                </a:solidFill>
                <a:latin typeface="BIZ UDPゴシック" panose="020B0400000000000000" pitchFamily="50" charset="-128"/>
                <a:ea typeface="BIZ UDPゴシック" panose="020B0400000000000000" pitchFamily="50" charset="-128"/>
              </a:rPr>
              <a:t>２</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デジタルデバイド教育の満足度として、継続してよろず相談室は</a:t>
            </a:r>
            <a:r>
              <a:rPr lang="en-US" altLang="ja-JP" sz="2000" dirty="0">
                <a:latin typeface="BIZ UDPゴシック" panose="020B0400000000000000" pitchFamily="50" charset="-128"/>
                <a:ea typeface="BIZ UDPゴシック" panose="020B0400000000000000" pitchFamily="50" charset="-128"/>
              </a:rPr>
              <a:t>86.5%</a:t>
            </a:r>
            <a:r>
              <a:rPr lang="ja-JP" altLang="en-US" sz="2000" dirty="0">
                <a:latin typeface="BIZ UDPゴシック" panose="020B0400000000000000" pitchFamily="50" charset="-128"/>
                <a:ea typeface="BIZ UDPゴシック" panose="020B0400000000000000" pitchFamily="50" charset="-128"/>
              </a:rPr>
              <a:t>が必要と感じております。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スマホ教室で配布したウェアラブルも</a:t>
            </a:r>
            <a:r>
              <a:rPr lang="en-US" altLang="ja-JP" sz="2000" dirty="0">
                <a:latin typeface="BIZ UDPゴシック" panose="020B0400000000000000" pitchFamily="50" charset="-128"/>
                <a:ea typeface="BIZ UDPゴシック" panose="020B0400000000000000" pitchFamily="50" charset="-128"/>
              </a:rPr>
              <a:t>78.4%</a:t>
            </a:r>
            <a:r>
              <a:rPr lang="ja-JP" altLang="en-US" sz="2000" dirty="0">
                <a:latin typeface="BIZ UDPゴシック" panose="020B0400000000000000" pitchFamily="50" charset="-128"/>
                <a:ea typeface="BIZ UDPゴシック" panose="020B0400000000000000" pitchFamily="50" charset="-128"/>
              </a:rPr>
              <a:t>が欲しいと思っており、見守りようの</a:t>
            </a:r>
            <a:r>
              <a:rPr lang="en-US" altLang="ja-JP" sz="2000" dirty="0">
                <a:latin typeface="BIZ UDPゴシック" panose="020B0400000000000000" pitchFamily="50" charset="-128"/>
                <a:ea typeface="BIZ UDPゴシック" panose="020B0400000000000000" pitchFamily="50" charset="-128"/>
              </a:rPr>
              <a:t>IC</a:t>
            </a:r>
            <a:r>
              <a:rPr lang="ja-JP" altLang="en-US" sz="2000" dirty="0">
                <a:latin typeface="BIZ UDPゴシック" panose="020B0400000000000000" pitchFamily="50" charset="-128"/>
                <a:ea typeface="BIZ UDPゴシック" panose="020B0400000000000000" pitchFamily="50" charset="-128"/>
              </a:rPr>
              <a:t>タグやスマートロック、</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でスマートシティに関しては、約</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程度に留まり、スマホの使い方や健康が優先度が高く意識が働いていると言えます。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スマートシティで使うツール（とよのんコンシェルジュ）の使い方は、</a:t>
            </a:r>
            <a:r>
              <a:rPr lang="en-US" altLang="ja-JP" sz="2000" dirty="0">
                <a:latin typeface="BIZ UDPゴシック" panose="020B0400000000000000" pitchFamily="50" charset="-128"/>
                <a:ea typeface="BIZ UDPゴシック" panose="020B0400000000000000" pitchFamily="50" charset="-128"/>
              </a:rPr>
              <a:t>81.6%</a:t>
            </a:r>
            <a:r>
              <a:rPr lang="ja-JP" altLang="en-US" sz="2000" dirty="0">
                <a:latin typeface="BIZ UDPゴシック" panose="020B0400000000000000" pitchFamily="50" charset="-128"/>
                <a:ea typeface="BIZ UDPゴシック" panose="020B0400000000000000" pitchFamily="50" charset="-128"/>
              </a:rPr>
              <a:t>が使い方を教えて欲しいと言う結果から、スマホ教室やよろず相談室でアプリのトレーニングを行うことが求められます。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15361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63040" y="0"/>
            <a:ext cx="9052560" cy="681037"/>
          </a:xfrm>
        </p:spPr>
        <p:txBody>
          <a:bodyPr>
            <a:normAutofit fontScale="90000"/>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3</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回目アンケートサマリー（とよのんコンシェルジュを使ってみて）</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サービス全体においては、ヘルスケア系サービスに人気が集まり</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以上が利用したいになり、イベントやオンデマンド交通が</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代、逆に</a:t>
            </a:r>
            <a:r>
              <a:rPr lang="en-US" altLang="ja-JP" sz="2000" dirty="0">
                <a:latin typeface="BIZ UDPゴシック" panose="020B0400000000000000" pitchFamily="50" charset="-128"/>
                <a:ea typeface="BIZ UDPゴシック" panose="020B0400000000000000" pitchFamily="50" charset="-128"/>
              </a:rPr>
              <a:t>2</a:t>
            </a:r>
            <a:r>
              <a:rPr lang="ja-JP" altLang="en-US" sz="2000" dirty="0">
                <a:latin typeface="BIZ UDPゴシック" panose="020B0400000000000000" pitchFamily="50" charset="-128"/>
                <a:ea typeface="BIZ UDPゴシック" panose="020B0400000000000000" pitchFamily="50" charset="-128"/>
              </a:rPr>
              <a:t>次交通（電動系）は利用しないが</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以上となった。</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ヘルスケア系ではウェアラブルを活用した人からは、健康意識が</a:t>
            </a:r>
            <a:r>
              <a:rPr lang="en-US" altLang="ja-JP" sz="2000" dirty="0">
                <a:latin typeface="BIZ UDPゴシック" panose="020B0400000000000000" pitchFamily="50" charset="-128"/>
                <a:ea typeface="BIZ UDPゴシック" panose="020B0400000000000000" pitchFamily="50" charset="-128"/>
              </a:rPr>
              <a:t>67.5%</a:t>
            </a:r>
            <a:r>
              <a:rPr lang="ja-JP" altLang="en-US" sz="2000" dirty="0">
                <a:latin typeface="BIZ UDPゴシック" panose="020B0400000000000000" pitchFamily="50" charset="-128"/>
                <a:ea typeface="BIZ UDPゴシック" panose="020B0400000000000000" pitchFamily="50" charset="-128"/>
              </a:rPr>
              <a:t>高くなり、外出機会も</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増えた。ウェアラブルを配布することで、高齢者フレイル対策もより進むと言えます。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他に</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以上の利用したいとされたサービスとしては、スーパーのチラシをみたい（</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、災害時に避難場所を案内（</a:t>
            </a:r>
            <a:r>
              <a:rPr lang="en-US" altLang="ja-JP" sz="2000" dirty="0">
                <a:latin typeface="BIZ UDPゴシック" panose="020B0400000000000000" pitchFamily="50" charset="-128"/>
                <a:ea typeface="BIZ UDPゴシック" panose="020B0400000000000000" pitchFamily="50" charset="-128"/>
              </a:rPr>
              <a:t>93.8%)</a:t>
            </a:r>
            <a:r>
              <a:rPr lang="ja-JP" altLang="en-US" sz="2000" dirty="0">
                <a:latin typeface="BIZ UDPゴシック" panose="020B0400000000000000" pitchFamily="50" charset="-128"/>
                <a:ea typeface="BIZ UDPゴシック" panose="020B0400000000000000" pitchFamily="50" charset="-128"/>
              </a:rPr>
              <a:t>、災害通知（避難状況確認）（</a:t>
            </a:r>
            <a:r>
              <a:rPr lang="en-US" altLang="ja-JP" sz="2000" dirty="0">
                <a:latin typeface="BIZ UDPゴシック" panose="020B0400000000000000" pitchFamily="50" charset="-128"/>
                <a:ea typeface="BIZ UDPゴシック" panose="020B0400000000000000" pitchFamily="50" charset="-128"/>
              </a:rPr>
              <a:t>96.3%)</a:t>
            </a:r>
            <a:r>
              <a:rPr lang="ja-JP" altLang="en-US" sz="2000" dirty="0">
                <a:latin typeface="BIZ UDPゴシック" panose="020B0400000000000000" pitchFamily="50" charset="-128"/>
                <a:ea typeface="BIZ UDPゴシック" panose="020B0400000000000000" pitchFamily="50" charset="-128"/>
              </a:rPr>
              <a:t>、地域通貨・ポイント活用（</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、自治体サービス（</a:t>
            </a:r>
            <a:r>
              <a:rPr lang="en-US" altLang="ja-JP" sz="2000" dirty="0">
                <a:latin typeface="BIZ UDPゴシック" panose="020B0400000000000000" pitchFamily="50" charset="-128"/>
                <a:ea typeface="BIZ UDPゴシック" panose="020B0400000000000000" pitchFamily="50" charset="-128"/>
              </a:rPr>
              <a:t>85%)</a:t>
            </a:r>
            <a:r>
              <a:rPr lang="ja-JP" altLang="en-US" sz="2000" dirty="0">
                <a:latin typeface="BIZ UDPゴシック" panose="020B0400000000000000" pitchFamily="50" charset="-128"/>
                <a:ea typeface="BIZ UDPゴシック" panose="020B0400000000000000" pitchFamily="50" charset="-128"/>
              </a:rPr>
              <a:t>が挙げられます。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逆に利用したくないに多かったものは、子育て関連になり、高齢者の回答が多かったため、結果子育て関連が低い結果につなったと言えます。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回目アンケートは回答者数が低く、スマホ教室参加の高齢者が多かったため、回答内容に偏りができました。スマホ教室で実演したものに関しては、非常に利用したい側に結果が寄ったこともあり、今後もスマートシティを進めるうえで、スマホ教室は重要な取り組み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とよのんコンシェルジュは随時更新されていきますが、現段階での操作性満足度は</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サービス満足度も</a:t>
            </a:r>
            <a:r>
              <a:rPr lang="en-US" altLang="ja-JP" sz="2000" dirty="0">
                <a:latin typeface="BIZ UDPゴシック" panose="020B0400000000000000" pitchFamily="50" charset="-128"/>
                <a:ea typeface="BIZ UDPゴシック" panose="020B0400000000000000" pitchFamily="50" charset="-128"/>
              </a:rPr>
              <a:t>62.5%</a:t>
            </a:r>
            <a:r>
              <a:rPr lang="ja-JP" altLang="en-US" sz="2000" dirty="0">
                <a:latin typeface="BIZ UDPゴシック" panose="020B0400000000000000" pitchFamily="50" charset="-128"/>
                <a:ea typeface="BIZ UDPゴシック" panose="020B0400000000000000" pitchFamily="50" charset="-128"/>
              </a:rPr>
              <a:t>とまずは使えるレベルと言えます。また、スマートシティサービスへの期待度は</a:t>
            </a:r>
            <a:r>
              <a:rPr lang="en-US" altLang="ja-JP" sz="2000" dirty="0">
                <a:latin typeface="BIZ UDPゴシック" panose="020B0400000000000000" pitchFamily="50" charset="-128"/>
                <a:ea typeface="BIZ UDPゴシック" panose="020B0400000000000000" pitchFamily="50" charset="-128"/>
              </a:rPr>
              <a:t>91.3%</a:t>
            </a:r>
            <a:r>
              <a:rPr lang="ja-JP" altLang="en-US" sz="2000" dirty="0">
                <a:latin typeface="BIZ UDPゴシック" panose="020B0400000000000000" pitchFamily="50" charset="-128"/>
                <a:ea typeface="BIZ UDPゴシック" panose="020B0400000000000000" pitchFamily="50" charset="-128"/>
              </a:rPr>
              <a:t>あり、高齢者中心の回答とは言え住民の関心度は高いものと言えます。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60105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621C8B7-9382-4D96-BA86-75D7E83B0BFA}"/>
              </a:ext>
            </a:extLst>
          </p:cNvPr>
          <p:cNvSpPr txBox="1"/>
          <p:nvPr/>
        </p:nvSpPr>
        <p:spPr>
          <a:xfrm>
            <a:off x="812698" y="1175657"/>
            <a:ext cx="10033516" cy="5016758"/>
          </a:xfrm>
          <a:prstGeom prst="rect">
            <a:avLst/>
          </a:prstGeom>
          <a:noFill/>
        </p:spPr>
        <p:txBody>
          <a:bodyPr wrap="none" lIns="91440" tIns="45720" rIns="91440" bIns="45720" rtlCol="0" anchor="t">
            <a:spAutoFit/>
          </a:bodyPr>
          <a:lstStyle/>
          <a:p>
            <a:pPr algn="ctr"/>
            <a:r>
              <a:rPr kumimoji="1" lang="en-US" altLang="ja-JP" sz="3200" dirty="0"/>
              <a:t>3</a:t>
            </a:r>
            <a:r>
              <a:rPr kumimoji="1" lang="ja-JP" altLang="en-US" sz="3200" dirty="0"/>
              <a:t>月</a:t>
            </a:r>
            <a:r>
              <a:rPr kumimoji="1" lang="en-US" altLang="ja-JP" sz="3200" dirty="0"/>
              <a:t>11</a:t>
            </a:r>
            <a:r>
              <a:rPr kumimoji="1" lang="ja-JP" altLang="en-US" sz="3200" dirty="0"/>
              <a:t>日まで、残り</a:t>
            </a:r>
            <a:r>
              <a:rPr kumimoji="1" lang="en-US" altLang="ja-JP" sz="3200" dirty="0"/>
              <a:t>1</a:t>
            </a:r>
            <a:r>
              <a:rPr kumimoji="1" lang="ja-JP" altLang="en-US" sz="3200" dirty="0"/>
              <a:t>日！</a:t>
            </a:r>
            <a:br>
              <a:rPr kumimoji="1" lang="en-US" altLang="ja-JP" sz="3200" dirty="0"/>
            </a:br>
            <a:br>
              <a:rPr kumimoji="1" lang="en-US" altLang="ja-JP" sz="3200" dirty="0"/>
            </a:br>
            <a:r>
              <a:rPr kumimoji="1" lang="ja-JP" altLang="en-US" sz="3200" dirty="0"/>
              <a:t>概ね順調ですが、頑張ってクロージングしましょう！</a:t>
            </a:r>
            <a:br>
              <a:rPr kumimoji="1" lang="en-US" altLang="ja-JP" sz="3200" dirty="0"/>
            </a:br>
            <a:r>
              <a:rPr kumimoji="1" lang="ja-JP" altLang="en-US" sz="3200" dirty="0"/>
              <a:t>（９</a:t>
            </a:r>
            <a:r>
              <a:rPr kumimoji="1" lang="en-US" altLang="ja-JP" sz="3200" dirty="0"/>
              <a:t>.</a:t>
            </a:r>
            <a:r>
              <a:rPr kumimoji="1" lang="ja-JP" altLang="en-US" sz="3200" dirty="0"/>
              <a:t>５割完了）</a:t>
            </a:r>
            <a:endParaRPr kumimoji="1" lang="en-US" altLang="ja-JP" sz="3200" dirty="0"/>
          </a:p>
          <a:p>
            <a:pPr algn="ctr"/>
            <a:endParaRPr kumimoji="1" lang="en-US" altLang="ja-JP" sz="3200" dirty="0"/>
          </a:p>
          <a:p>
            <a:pPr algn="ctr"/>
            <a:endParaRPr kumimoji="1" lang="en-US" altLang="ja-JP" sz="3200" dirty="0"/>
          </a:p>
          <a:p>
            <a:pPr algn="ctr"/>
            <a:r>
              <a:rPr kumimoji="1" lang="en-US" altLang="ja-JP" sz="3200" dirty="0"/>
              <a:t>3</a:t>
            </a:r>
            <a:r>
              <a:rPr kumimoji="1" lang="ja-JP" altLang="en-US" sz="3200" dirty="0"/>
              <a:t>月</a:t>
            </a:r>
            <a:r>
              <a:rPr kumimoji="1" lang="en-US" altLang="ja-JP" sz="3200" dirty="0"/>
              <a:t>11</a:t>
            </a:r>
            <a:r>
              <a:rPr kumimoji="1" lang="ja-JP" altLang="en-US" sz="3200" dirty="0"/>
              <a:t>日終われば、来年度への政策が始まります</a:t>
            </a:r>
            <a:endParaRPr kumimoji="1" lang="en-US" altLang="ja-JP" sz="3200" dirty="0"/>
          </a:p>
          <a:p>
            <a:pPr algn="ctr"/>
            <a:endParaRPr kumimoji="1" lang="en-US" altLang="ja-JP" sz="3200" dirty="0"/>
          </a:p>
          <a:p>
            <a:pPr algn="ctr"/>
            <a:endParaRPr kumimoji="1" lang="en-US" altLang="ja-JP" sz="3200" dirty="0"/>
          </a:p>
          <a:p>
            <a:pPr algn="ctr"/>
            <a:r>
              <a:rPr kumimoji="1" lang="ja-JP" altLang="en-US" sz="3200" dirty="0"/>
              <a:t>直近</a:t>
            </a:r>
            <a:r>
              <a:rPr kumimoji="1" lang="en-US" altLang="ja-JP" sz="3200" dirty="0"/>
              <a:t>SIP</a:t>
            </a:r>
            <a:r>
              <a:rPr kumimoji="1" lang="ja-JP" altLang="en-US" sz="3200" dirty="0"/>
              <a:t>のお話</a:t>
            </a:r>
          </a:p>
        </p:txBody>
      </p:sp>
      <p:sp>
        <p:nvSpPr>
          <p:cNvPr id="3" name="テキスト ボックス 2">
            <a:extLst>
              <a:ext uri="{FF2B5EF4-FFF2-40B4-BE49-F238E27FC236}">
                <a16:creationId xmlns:a16="http://schemas.microsoft.com/office/drawing/2014/main" id="{1F399DE0-CA72-48AC-948C-8B1F71CB17D0}"/>
              </a:ext>
            </a:extLst>
          </p:cNvPr>
          <p:cNvSpPr txBox="1"/>
          <p:nvPr/>
        </p:nvSpPr>
        <p:spPr>
          <a:xfrm>
            <a:off x="1668004" y="69396"/>
            <a:ext cx="6094708" cy="369332"/>
          </a:xfrm>
          <a:prstGeom prst="rect">
            <a:avLst/>
          </a:prstGeom>
          <a:noFill/>
        </p:spPr>
        <p:txBody>
          <a:bodyPr wrap="square">
            <a:spAutoFit/>
          </a:bodyPr>
          <a:lstStyle/>
          <a:p>
            <a:pPr marL="0" marR="0" lvl="0" indent="0" defTabSz="844083"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代表理事から</a:t>
            </a:r>
          </a:p>
        </p:txBody>
      </p:sp>
    </p:spTree>
    <p:extLst>
      <p:ext uri="{BB962C8B-B14F-4D97-AF65-F5344CB8AC3E}">
        <p14:creationId xmlns:p14="http://schemas.microsoft.com/office/powerpoint/2010/main" val="1321552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D0CA50C-C667-4A67-A444-1A6C282054CB}"/>
              </a:ext>
            </a:extLst>
          </p:cNvPr>
          <p:cNvSpPr txBox="1"/>
          <p:nvPr/>
        </p:nvSpPr>
        <p:spPr>
          <a:xfrm>
            <a:off x="2015412" y="2668555"/>
            <a:ext cx="2031325" cy="830997"/>
          </a:xfrm>
          <a:prstGeom prst="rect">
            <a:avLst/>
          </a:prstGeom>
          <a:noFill/>
        </p:spPr>
        <p:txBody>
          <a:bodyPr wrap="none" rtlCol="0">
            <a:spAutoFit/>
          </a:bodyPr>
          <a:lstStyle/>
          <a:p>
            <a:r>
              <a:rPr kumimoji="1" lang="ja-JP" altLang="en-US" sz="4800" dirty="0"/>
              <a:t>分科会</a:t>
            </a:r>
          </a:p>
        </p:txBody>
      </p:sp>
    </p:spTree>
    <p:extLst>
      <p:ext uri="{BB962C8B-B14F-4D97-AF65-F5344CB8AC3E}">
        <p14:creationId xmlns:p14="http://schemas.microsoft.com/office/powerpoint/2010/main" val="727481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29BC07-7EE7-40E0-84CC-B97552AB98E9}"/>
              </a:ext>
            </a:extLst>
          </p:cNvPr>
          <p:cNvSpPr txBox="1"/>
          <p:nvPr/>
        </p:nvSpPr>
        <p:spPr>
          <a:xfrm>
            <a:off x="2967317" y="2835549"/>
            <a:ext cx="6109365" cy="769441"/>
          </a:xfrm>
          <a:prstGeom prst="rect">
            <a:avLst/>
          </a:prstGeom>
          <a:noFill/>
        </p:spPr>
        <p:txBody>
          <a:bodyPr wrap="none" rtlCol="0">
            <a:spAutoFit/>
          </a:bodyPr>
          <a:lstStyle/>
          <a:p>
            <a:r>
              <a:rPr kumimoji="1" lang="en-US" altLang="ja-JP" sz="4400" b="1" dirty="0"/>
              <a:t>CSPFC</a:t>
            </a:r>
            <a:r>
              <a:rPr kumimoji="1" lang="ja-JP" altLang="en-US" sz="4400" b="1" dirty="0"/>
              <a:t>事務局からの案内</a:t>
            </a:r>
          </a:p>
        </p:txBody>
      </p:sp>
    </p:spTree>
    <p:extLst>
      <p:ext uri="{BB962C8B-B14F-4D97-AF65-F5344CB8AC3E}">
        <p14:creationId xmlns:p14="http://schemas.microsoft.com/office/powerpoint/2010/main" val="3403575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29D668-52F7-46C7-BB52-9FF1BE182826}"/>
              </a:ext>
            </a:extLst>
          </p:cNvPr>
          <p:cNvSpPr txBox="1"/>
          <p:nvPr/>
        </p:nvSpPr>
        <p:spPr>
          <a:xfrm>
            <a:off x="391885" y="862149"/>
            <a:ext cx="7571303" cy="4616648"/>
          </a:xfrm>
          <a:prstGeom prst="rect">
            <a:avLst/>
          </a:prstGeom>
          <a:noFill/>
        </p:spPr>
        <p:txBody>
          <a:bodyPr wrap="none" rtlCol="0">
            <a:spAutoFit/>
          </a:bodyPr>
          <a:lstStyle/>
          <a:p>
            <a:r>
              <a:rPr kumimoji="1" lang="ja-JP" altLang="en-US" sz="2400" b="1" dirty="0"/>
              <a:t>デジタル田園都市交付金</a:t>
            </a:r>
            <a:r>
              <a:rPr kumimoji="1" lang="en-US" altLang="ja-JP" sz="2400" b="1" dirty="0"/>
              <a:t>Type23</a:t>
            </a:r>
            <a:r>
              <a:rPr kumimoji="1" lang="ja-JP" altLang="en-US" sz="2400" b="1" dirty="0"/>
              <a:t>スタート</a:t>
            </a:r>
            <a:endParaRPr kumimoji="1" lang="en-US" altLang="ja-JP" sz="2400" b="1" dirty="0"/>
          </a:p>
          <a:p>
            <a:endParaRPr kumimoji="1" lang="en-US" altLang="ja-JP" dirty="0"/>
          </a:p>
          <a:p>
            <a:r>
              <a:rPr kumimoji="1" lang="en-US" altLang="ja-JP" dirty="0"/>
              <a:t>CSPFC</a:t>
            </a:r>
            <a:r>
              <a:rPr kumimoji="1" lang="ja-JP" altLang="en-US" dirty="0"/>
              <a:t>　資料作成開始</a:t>
            </a:r>
            <a:endParaRPr kumimoji="1" lang="en-US" altLang="ja-JP" dirty="0"/>
          </a:p>
          <a:p>
            <a:br>
              <a:rPr kumimoji="1" lang="en-US" altLang="ja-JP" dirty="0"/>
            </a:br>
            <a:r>
              <a:rPr kumimoji="1" lang="en-US" altLang="ja-JP" dirty="0"/>
              <a:t>4</a:t>
            </a:r>
            <a:r>
              <a:rPr kumimoji="1" lang="ja-JP" altLang="en-US" dirty="0"/>
              <a:t>月</a:t>
            </a:r>
            <a:r>
              <a:rPr kumimoji="1" lang="en-US" altLang="ja-JP" dirty="0"/>
              <a:t>1</a:t>
            </a:r>
            <a:r>
              <a:rPr kumimoji="1" lang="ja-JP" altLang="en-US" dirty="0"/>
              <a:t>日</a:t>
            </a:r>
            <a:r>
              <a:rPr kumimoji="1" lang="en-US" altLang="ja-JP" dirty="0"/>
              <a:t>15</a:t>
            </a:r>
            <a:r>
              <a:rPr kumimoji="1" lang="ja-JP" altLang="en-US" dirty="0"/>
              <a:t>時までに説明会参加希望</a:t>
            </a:r>
            <a:endParaRPr kumimoji="1" lang="en-US" altLang="ja-JP" dirty="0"/>
          </a:p>
          <a:p>
            <a:r>
              <a:rPr kumimoji="1" lang="en-US" altLang="ja-JP" dirty="0"/>
              <a:t>4</a:t>
            </a:r>
            <a:r>
              <a:rPr kumimoji="1" lang="ja-JP" altLang="en-US" dirty="0"/>
              <a:t>月</a:t>
            </a:r>
            <a:r>
              <a:rPr kumimoji="1" lang="en-US" altLang="ja-JP" dirty="0"/>
              <a:t>4</a:t>
            </a:r>
            <a:r>
              <a:rPr kumimoji="1" lang="ja-JP" altLang="en-US" dirty="0"/>
              <a:t>日</a:t>
            </a:r>
            <a:r>
              <a:rPr kumimoji="1" lang="en-US" altLang="ja-JP" dirty="0"/>
              <a:t>13:10</a:t>
            </a:r>
            <a:r>
              <a:rPr kumimoji="1" lang="ja-JP" altLang="en-US" dirty="0"/>
              <a:t>～　自治体向けオンライン説明会。　</a:t>
            </a:r>
            <a:br>
              <a:rPr kumimoji="1" lang="en-US" altLang="ja-JP" dirty="0"/>
            </a:br>
            <a:r>
              <a:rPr kumimoji="1" lang="ja-JP" altLang="en-US" dirty="0"/>
              <a:t>　　　　　　　　</a:t>
            </a:r>
            <a:r>
              <a:rPr kumimoji="1" lang="en-US" altLang="ja-JP" dirty="0"/>
              <a:t>Webex</a:t>
            </a:r>
            <a:r>
              <a:rPr kumimoji="1" lang="ja-JP" altLang="en-US" dirty="0"/>
              <a:t>なので、</a:t>
            </a:r>
            <a:r>
              <a:rPr kumimoji="1" lang="en-US" altLang="ja-JP" dirty="0"/>
              <a:t>CSPFC</a:t>
            </a:r>
            <a:r>
              <a:rPr kumimoji="1" lang="ja-JP" altLang="en-US" dirty="0"/>
              <a:t>から豊能町に何かしら用意必要？</a:t>
            </a:r>
            <a:endParaRPr kumimoji="1" lang="en-US" altLang="ja-JP" dirty="0"/>
          </a:p>
          <a:p>
            <a:r>
              <a:rPr kumimoji="1" lang="en-US" altLang="ja-JP" dirty="0"/>
              <a:t>4</a:t>
            </a:r>
            <a:r>
              <a:rPr kumimoji="1" lang="ja-JP" altLang="en-US" dirty="0"/>
              <a:t>月</a:t>
            </a:r>
            <a:r>
              <a:rPr kumimoji="1" lang="en-US" altLang="ja-JP" dirty="0"/>
              <a:t>15</a:t>
            </a:r>
            <a:r>
              <a:rPr kumimoji="1" lang="ja-JP" altLang="en-US" dirty="0"/>
              <a:t>日目途で素案</a:t>
            </a:r>
            <a:endParaRPr kumimoji="1" lang="en-US" altLang="ja-JP" dirty="0"/>
          </a:p>
          <a:p>
            <a:r>
              <a:rPr kumimoji="1" lang="en-US" altLang="ja-JP" dirty="0"/>
              <a:t>4</a:t>
            </a:r>
            <a:r>
              <a:rPr kumimoji="1" lang="ja-JP" altLang="en-US" dirty="0"/>
              <a:t>月末まで豊能町とレビュー</a:t>
            </a:r>
            <a:endParaRPr kumimoji="1" lang="en-US" altLang="ja-JP" dirty="0"/>
          </a:p>
          <a:p>
            <a:r>
              <a:rPr kumimoji="1" lang="en-US" altLang="ja-JP" dirty="0"/>
              <a:t>5</a:t>
            </a:r>
            <a:r>
              <a:rPr kumimoji="1" lang="ja-JP" altLang="en-US" dirty="0"/>
              <a:t>月</a:t>
            </a:r>
            <a:r>
              <a:rPr kumimoji="1" lang="en-US" altLang="ja-JP" dirty="0"/>
              <a:t>2</a:t>
            </a:r>
            <a:r>
              <a:rPr kumimoji="1" lang="ja-JP" altLang="en-US" dirty="0"/>
              <a:t>日～</a:t>
            </a:r>
            <a:r>
              <a:rPr kumimoji="1" lang="en-US" altLang="ja-JP" dirty="0"/>
              <a:t>5</a:t>
            </a:r>
            <a:r>
              <a:rPr kumimoji="1" lang="ja-JP" altLang="en-US" dirty="0"/>
              <a:t>月</a:t>
            </a:r>
            <a:r>
              <a:rPr kumimoji="1" lang="en-US" altLang="ja-JP" dirty="0"/>
              <a:t>13</a:t>
            </a:r>
            <a:r>
              <a:rPr kumimoji="1" lang="ja-JP" altLang="en-US" dirty="0"/>
              <a:t>日</a:t>
            </a:r>
            <a:r>
              <a:rPr kumimoji="1" lang="en-US" altLang="ja-JP" dirty="0"/>
              <a:t>17</a:t>
            </a:r>
            <a:r>
              <a:rPr kumimoji="1" lang="ja-JP" altLang="en-US" dirty="0"/>
              <a:t>時までに提出</a:t>
            </a:r>
            <a:endParaRPr kumimoji="1" lang="en-US" altLang="ja-JP" dirty="0"/>
          </a:p>
          <a:p>
            <a:endParaRPr kumimoji="1" lang="en-US" altLang="ja-JP" dirty="0"/>
          </a:p>
          <a:p>
            <a:r>
              <a:rPr kumimoji="1" lang="ja-JP" altLang="en-US" dirty="0"/>
              <a:t>作成フォーマットは、スマートシティ関連予算資料とほぼ同じ</a:t>
            </a:r>
            <a:endParaRPr kumimoji="1" lang="en-US" altLang="ja-JP" dirty="0"/>
          </a:p>
          <a:p>
            <a:endParaRPr kumimoji="1" lang="en-US" altLang="ja-JP" dirty="0"/>
          </a:p>
          <a:p>
            <a:r>
              <a:rPr kumimoji="1" lang="ja-JP" altLang="en-US" dirty="0"/>
              <a:t>作成内容は</a:t>
            </a:r>
            <a:endParaRPr kumimoji="1" lang="en-US" altLang="ja-JP" dirty="0"/>
          </a:p>
          <a:p>
            <a:r>
              <a:rPr kumimoji="1" lang="ja-JP" altLang="en-US" dirty="0"/>
              <a:t>　モビリティ＋ヘルスケア＋地域通貨</a:t>
            </a:r>
            <a:endParaRPr kumimoji="1" lang="en-US" altLang="ja-JP" dirty="0"/>
          </a:p>
          <a:p>
            <a:endParaRPr kumimoji="1" lang="ja-JP" altLang="en-US" dirty="0"/>
          </a:p>
        </p:txBody>
      </p:sp>
    </p:spTree>
    <p:extLst>
      <p:ext uri="{BB962C8B-B14F-4D97-AF65-F5344CB8AC3E}">
        <p14:creationId xmlns:p14="http://schemas.microsoft.com/office/powerpoint/2010/main" val="2048122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A19114-4BBE-4773-B818-78906B10ADAD}"/>
              </a:ext>
            </a:extLst>
          </p:cNvPr>
          <p:cNvSpPr txBox="1"/>
          <p:nvPr/>
        </p:nvSpPr>
        <p:spPr>
          <a:xfrm>
            <a:off x="1588052" y="640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solidFill>
                  <a:schemeClr val="bg1"/>
                </a:solidFill>
              </a:rPr>
              <a:t>豊能町定例会予定</a:t>
            </a:r>
          </a:p>
        </p:txBody>
      </p:sp>
      <p:sp>
        <p:nvSpPr>
          <p:cNvPr id="5" name="テキスト ボックス 4">
            <a:extLst>
              <a:ext uri="{FF2B5EF4-FFF2-40B4-BE49-F238E27FC236}">
                <a16:creationId xmlns:a16="http://schemas.microsoft.com/office/drawing/2014/main" id="{DDDBD661-C00B-496A-B71B-81EC57A1B4CE}"/>
              </a:ext>
            </a:extLst>
          </p:cNvPr>
          <p:cNvSpPr txBox="1"/>
          <p:nvPr/>
        </p:nvSpPr>
        <p:spPr>
          <a:xfrm>
            <a:off x="626579" y="957883"/>
            <a:ext cx="42892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
        <p:nvSpPr>
          <p:cNvPr id="6" name="テキスト ボックス 5">
            <a:extLst>
              <a:ext uri="{FF2B5EF4-FFF2-40B4-BE49-F238E27FC236}">
                <a16:creationId xmlns:a16="http://schemas.microsoft.com/office/drawing/2014/main" id="{B8CCF960-8DFC-456A-BB60-21F6F9E0149F}"/>
              </a:ext>
            </a:extLst>
          </p:cNvPr>
          <p:cNvSpPr txBox="1"/>
          <p:nvPr/>
        </p:nvSpPr>
        <p:spPr>
          <a:xfrm>
            <a:off x="1332673" y="625890"/>
            <a:ext cx="904902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t>2022年</a:t>
            </a:r>
            <a:endParaRPr lang="ja-JP" altLang="en-US" dirty="0"/>
          </a:p>
          <a:p>
            <a:r>
              <a:rPr lang="ja-JP" altLang="en-US" dirty="0"/>
              <a:t>　　　　</a:t>
            </a:r>
            <a:endParaRPr lang="ja-JP" strike="sngStrike"/>
          </a:p>
          <a:p>
            <a:r>
              <a:rPr lang="ja-JP" altLang="en-US"/>
              <a:t>　4月7日　　オンライン</a:t>
            </a:r>
          </a:p>
          <a:p>
            <a:endParaRPr lang="ja-JP" altLang="en-US" dirty="0"/>
          </a:p>
          <a:p>
            <a:endParaRPr lang="ja-JP" altLang="en-US" dirty="0"/>
          </a:p>
          <a:p>
            <a:r>
              <a:rPr lang="ja-JP" altLang="en-US"/>
              <a:t>　　 14日   　お休み</a:t>
            </a:r>
          </a:p>
          <a:p>
            <a:r>
              <a:rPr lang="ja-JP" altLang="en-US"/>
              <a:t>       (13日、14日　</a:t>
            </a:r>
            <a:endParaRPr lang="ja-JP" altLang="en-US" dirty="0"/>
          </a:p>
          <a:p>
            <a:r>
              <a:rPr lang="ja-JP" altLang="en-US" dirty="0"/>
              <a:t>　　  </a:t>
            </a:r>
            <a:endParaRPr lang="ja-JP" dirty="0"/>
          </a:p>
          <a:p>
            <a:r>
              <a:rPr lang="ja-JP" altLang="en-US" dirty="0"/>
              <a:t>　</a:t>
            </a:r>
          </a:p>
          <a:p>
            <a:r>
              <a:rPr lang="ja-JP" altLang="en-US"/>
              <a:t>　　 21日　　オンライン</a:t>
            </a:r>
            <a:endParaRPr lang="ja-JP"/>
          </a:p>
          <a:p>
            <a:endParaRPr lang="ja-JP" altLang="en-US" dirty="0"/>
          </a:p>
          <a:p>
            <a:endParaRPr lang="ja-JP" altLang="en-US" dirty="0">
              <a:ea typeface="+mn-lt"/>
              <a:cs typeface="+mn-lt"/>
            </a:endParaRPr>
          </a:p>
          <a:p>
            <a:endParaRPr lang="ja-JP" altLang="en-US" dirty="0"/>
          </a:p>
          <a:p>
            <a:r>
              <a:rPr lang="ja-JP" altLang="en-US"/>
              <a:t>     28日　　オンライン</a:t>
            </a:r>
            <a:endParaRPr lang="ja-JP" altLang="en-US" dirty="0"/>
          </a:p>
          <a:p>
            <a:r>
              <a:rPr lang="ja-JP" altLang="en-US" dirty="0"/>
              <a:t>　</a:t>
            </a:r>
          </a:p>
          <a:p>
            <a:r>
              <a:rPr lang="ja-JP" altLang="en-US" dirty="0"/>
              <a:t>　　　　　</a:t>
            </a:r>
          </a:p>
        </p:txBody>
      </p:sp>
      <p:sp>
        <p:nvSpPr>
          <p:cNvPr id="7" name="テキスト ボックス 6">
            <a:extLst>
              <a:ext uri="{FF2B5EF4-FFF2-40B4-BE49-F238E27FC236}">
                <a16:creationId xmlns:a16="http://schemas.microsoft.com/office/drawing/2014/main" id="{8E4F88EA-5DC1-434B-BEE2-C6AC7239850B}"/>
              </a:ext>
            </a:extLst>
          </p:cNvPr>
          <p:cNvSpPr txBox="1"/>
          <p:nvPr/>
        </p:nvSpPr>
        <p:spPr>
          <a:xfrm>
            <a:off x="627269" y="119270"/>
            <a:ext cx="94134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ja-JP" altLang="en-US" dirty="0"/>
          </a:p>
          <a:p>
            <a:endParaRPr lang="ja-JP" altLang="en-US" dirty="0"/>
          </a:p>
          <a:p>
            <a:endParaRPr lang="ja-JP" altLang="en-US" dirty="0"/>
          </a:p>
        </p:txBody>
      </p:sp>
    </p:spTree>
    <p:extLst>
      <p:ext uri="{BB962C8B-B14F-4D97-AF65-F5344CB8AC3E}">
        <p14:creationId xmlns:p14="http://schemas.microsoft.com/office/powerpoint/2010/main" val="67699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B7707A-C2AB-4948-AFE1-2F2181E16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97" y="636298"/>
            <a:ext cx="9275606" cy="6024597"/>
          </a:xfrm>
          <a:prstGeom prst="rect">
            <a:avLst/>
          </a:prstGeom>
        </p:spPr>
      </p:pic>
      <p:sp>
        <p:nvSpPr>
          <p:cNvPr id="4" name="テキスト ボックス 3">
            <a:extLst>
              <a:ext uri="{FF2B5EF4-FFF2-40B4-BE49-F238E27FC236}">
                <a16:creationId xmlns:a16="http://schemas.microsoft.com/office/drawing/2014/main" id="{7C0B5077-1551-4559-9BBB-8F42CD14C8EA}"/>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総務省事業：今後のスケジュール①</a:t>
            </a:r>
          </a:p>
        </p:txBody>
      </p:sp>
    </p:spTree>
    <p:extLst>
      <p:ext uri="{BB962C8B-B14F-4D97-AF65-F5344CB8AC3E}">
        <p14:creationId xmlns:p14="http://schemas.microsoft.com/office/powerpoint/2010/main" val="2904211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C81B7D-D3BB-40C4-A875-AB74AA73B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273" y="819807"/>
            <a:ext cx="9390458" cy="5629632"/>
          </a:xfrm>
          <a:prstGeom prst="rect">
            <a:avLst/>
          </a:prstGeom>
        </p:spPr>
      </p:pic>
      <p:sp>
        <p:nvSpPr>
          <p:cNvPr id="4" name="テキスト ボックス 3">
            <a:extLst>
              <a:ext uri="{FF2B5EF4-FFF2-40B4-BE49-F238E27FC236}">
                <a16:creationId xmlns:a16="http://schemas.microsoft.com/office/drawing/2014/main" id="{BAFF5485-452F-4FEB-A04C-DA67F4B58B1F}"/>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総務省事業：今後のスケジュール②</a:t>
            </a:r>
          </a:p>
        </p:txBody>
      </p:sp>
    </p:spTree>
    <p:extLst>
      <p:ext uri="{BB962C8B-B14F-4D97-AF65-F5344CB8AC3E}">
        <p14:creationId xmlns:p14="http://schemas.microsoft.com/office/powerpoint/2010/main" val="484463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969AA8-9D1B-4C0D-8AFF-0B7250709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97" y="1441057"/>
            <a:ext cx="10058865" cy="3975885"/>
          </a:xfrm>
          <a:prstGeom prst="rect">
            <a:avLst/>
          </a:prstGeom>
        </p:spPr>
      </p:pic>
      <p:sp>
        <p:nvSpPr>
          <p:cNvPr id="4" name="テキスト ボックス 3">
            <a:extLst>
              <a:ext uri="{FF2B5EF4-FFF2-40B4-BE49-F238E27FC236}">
                <a16:creationId xmlns:a16="http://schemas.microsoft.com/office/drawing/2014/main" id="{BF7733D4-022A-466B-AA91-393ED73770D6}"/>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a:t>
            </a:r>
            <a:r>
              <a:rPr lang="ja-JP" altLang="en-US">
                <a:solidFill>
                  <a:schemeClr val="bg1"/>
                </a:solidFill>
              </a:rPr>
              <a:t>のスケジュール③</a:t>
            </a:r>
            <a:endParaRPr lang="ja-JP" altLang="en-US" dirty="0">
              <a:solidFill>
                <a:schemeClr val="bg1"/>
              </a:solidFill>
            </a:endParaRPr>
          </a:p>
        </p:txBody>
      </p:sp>
    </p:spTree>
    <p:extLst>
      <p:ext uri="{BB962C8B-B14F-4D97-AF65-F5344CB8AC3E}">
        <p14:creationId xmlns:p14="http://schemas.microsoft.com/office/powerpoint/2010/main" val="2880540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56EEF9D-18AD-44E0-AFFF-5C83EDCE52B3}"/>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
        <p:nvSpPr>
          <p:cNvPr id="8" name="テキスト ボックス 7">
            <a:extLst>
              <a:ext uri="{FF2B5EF4-FFF2-40B4-BE49-F238E27FC236}">
                <a16:creationId xmlns:a16="http://schemas.microsoft.com/office/drawing/2014/main" id="{CC245F37-38DF-4504-AD8F-ACE8879BED06}"/>
              </a:ext>
            </a:extLst>
          </p:cNvPr>
          <p:cNvSpPr txBox="1"/>
          <p:nvPr/>
        </p:nvSpPr>
        <p:spPr>
          <a:xfrm>
            <a:off x="1841362" y="41274"/>
            <a:ext cx="4775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chemeClr val="bg1"/>
                </a:solidFill>
              </a:rPr>
              <a:t>豊能町ワーキング会議URL一覧</a:t>
            </a:r>
          </a:p>
        </p:txBody>
      </p:sp>
      <p:graphicFrame>
        <p:nvGraphicFramePr>
          <p:cNvPr id="3" name="表 2">
            <a:extLst>
              <a:ext uri="{FF2B5EF4-FFF2-40B4-BE49-F238E27FC236}">
                <a16:creationId xmlns:a16="http://schemas.microsoft.com/office/drawing/2014/main" id="{FDA64B7A-98E7-4730-9DE4-72AFB34E7DD7}"/>
              </a:ext>
            </a:extLst>
          </p:cNvPr>
          <p:cNvGraphicFramePr>
            <a:graphicFrameLocks noGrp="1"/>
          </p:cNvGraphicFramePr>
          <p:nvPr>
            <p:extLst>
              <p:ext uri="{D42A27DB-BD31-4B8C-83A1-F6EECF244321}">
                <p14:modId xmlns:p14="http://schemas.microsoft.com/office/powerpoint/2010/main" val="2652256232"/>
              </p:ext>
            </p:extLst>
          </p:nvPr>
        </p:nvGraphicFramePr>
        <p:xfrm>
          <a:off x="154608" y="563217"/>
          <a:ext cx="11957323" cy="6125654"/>
        </p:xfrm>
        <a:graphic>
          <a:graphicData uri="http://schemas.openxmlformats.org/drawingml/2006/table">
            <a:tbl>
              <a:tblPr firstRow="1" bandRow="1">
                <a:tableStyleId>{5C22544A-7EE6-4342-B048-85BDC9FD1C3A}</a:tableStyleId>
              </a:tblPr>
              <a:tblGrid>
                <a:gridCol w="2033384">
                  <a:extLst>
                    <a:ext uri="{9D8B030D-6E8A-4147-A177-3AD203B41FA5}">
                      <a16:colId xmlns:a16="http://schemas.microsoft.com/office/drawing/2014/main" val="2526152420"/>
                    </a:ext>
                  </a:extLst>
                </a:gridCol>
                <a:gridCol w="1521841">
                  <a:extLst>
                    <a:ext uri="{9D8B030D-6E8A-4147-A177-3AD203B41FA5}">
                      <a16:colId xmlns:a16="http://schemas.microsoft.com/office/drawing/2014/main" val="3127744690"/>
                    </a:ext>
                  </a:extLst>
                </a:gridCol>
                <a:gridCol w="6343138">
                  <a:extLst>
                    <a:ext uri="{9D8B030D-6E8A-4147-A177-3AD203B41FA5}">
                      <a16:colId xmlns:a16="http://schemas.microsoft.com/office/drawing/2014/main" val="1801516040"/>
                    </a:ext>
                  </a:extLst>
                </a:gridCol>
                <a:gridCol w="1163760">
                  <a:extLst>
                    <a:ext uri="{9D8B030D-6E8A-4147-A177-3AD203B41FA5}">
                      <a16:colId xmlns:a16="http://schemas.microsoft.com/office/drawing/2014/main" val="317033867"/>
                    </a:ext>
                  </a:extLst>
                </a:gridCol>
                <a:gridCol w="895200">
                  <a:extLst>
                    <a:ext uri="{9D8B030D-6E8A-4147-A177-3AD203B41FA5}">
                      <a16:colId xmlns:a16="http://schemas.microsoft.com/office/drawing/2014/main" val="599820680"/>
                    </a:ext>
                  </a:extLst>
                </a:gridCol>
              </a:tblGrid>
              <a:tr h="447866">
                <a:tc>
                  <a:txBody>
                    <a:bodyPr/>
                    <a:lstStyle/>
                    <a:p>
                      <a:r>
                        <a:rPr lang="ja-JP" altLang="en-US" sz="1100">
                          <a:effectLst/>
                        </a:rPr>
                        <a:t>会議名</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日時</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rPr>
                        <a:t>UＲＬ</a:t>
                      </a:r>
                      <a:endParaRPr lang="af-ZA" sz="1100" b="1"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ミーティング</a:t>
                      </a:r>
                      <a:r>
                        <a:rPr lang="af-ZA" sz="1100" dirty="0">
                          <a:effectLst/>
                        </a:rPr>
                        <a:t>ID</a:t>
                      </a:r>
                      <a:endParaRPr lang="af-ZA" sz="1100" b="1"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パスワード</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368062360"/>
                  </a:ext>
                </a:extLst>
              </a:tr>
              <a:tr h="447866">
                <a:tc>
                  <a:txBody>
                    <a:bodyPr/>
                    <a:lstStyle/>
                    <a:p>
                      <a:r>
                        <a:rPr lang="ja-JP" altLang="en-US" sz="1100">
                          <a:effectLst/>
                        </a:rPr>
                        <a:t>豊能町定例会議</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木曜日　</a:t>
                      </a:r>
                      <a:r>
                        <a:rPr lang="en-US" altLang="ja-JP" sz="1100" dirty="0">
                          <a:effectLst/>
                        </a:rPr>
                        <a:t>10:00</a:t>
                      </a:r>
                      <a:r>
                        <a:rPr lang="ja-JP" altLang="en-US" sz="1100">
                          <a:effectLst/>
                        </a:rPr>
                        <a:t>～</a:t>
                      </a:r>
                      <a:r>
                        <a:rPr lang="en-US" altLang="ja-JP" sz="1100" dirty="0">
                          <a:effectLst/>
                        </a:rPr>
                        <a:t>12:00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2"/>
                        </a:rPr>
                        <a:t>https://nesic.zoom.us/j/96767098634?pwd=U2RYeHVFeDdScVVnU1VvTWdCbnllUT09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r>
                        <a:rPr lang="en-US" altLang="ja-JP" sz="1100" dirty="0">
                          <a:effectLst/>
                        </a:rPr>
                        <a:t>967 6709 8634</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100" dirty="0">
                          <a:effectLst/>
                        </a:rPr>
                        <a:t>530353</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579621107"/>
                  </a:ext>
                </a:extLst>
              </a:tr>
              <a:tr h="433419">
                <a:tc>
                  <a:txBody>
                    <a:bodyPr/>
                    <a:lstStyle/>
                    <a:p>
                      <a:r>
                        <a:rPr lang="ja-JP" altLang="en-US" sz="1100">
                          <a:effectLst/>
                        </a:rPr>
                        <a:t>豊能町</a:t>
                      </a:r>
                      <a:r>
                        <a:rPr lang="af-ZA" sz="1100" dirty="0">
                          <a:effectLst/>
                        </a:rPr>
                        <a:t>CSPFC</a:t>
                      </a:r>
                      <a:r>
                        <a:rPr lang="ja-JP" altLang="en-US" sz="1100">
                          <a:effectLst/>
                        </a:rPr>
                        <a:t>ブリーフィング</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木曜日　</a:t>
                      </a:r>
                      <a:r>
                        <a:rPr lang="en-US" altLang="ja-JP" sz="1100" dirty="0">
                          <a:effectLst/>
                        </a:rPr>
                        <a:t>12:00</a:t>
                      </a:r>
                      <a:r>
                        <a:rPr lang="ja-JP" altLang="en-US" sz="1100">
                          <a:effectLst/>
                        </a:rPr>
                        <a:t>～</a:t>
                      </a:r>
                      <a:r>
                        <a:rPr lang="en-US" altLang="ja-JP" sz="1100" dirty="0">
                          <a:effectLst/>
                        </a:rPr>
                        <a:t>12:30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rPr>
                        <a:t> https://us02web.zoom.us/j/86786627339?pwd=UVhaK2ZSL0lnY2FaNDdoTDRYczdqUT09</a:t>
                      </a:r>
                      <a:endParaRPr lang="af-ZA"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en-US" altLang="ja-JP" sz="1100" dirty="0">
                          <a:effectLst/>
                        </a:rPr>
                        <a:t>867 8662 7339</a:t>
                      </a:r>
                      <a:endParaRPr lang="en-US" altLang="ja-JP"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pPr algn="r"/>
                      <a:r>
                        <a:rPr lang="en-US" altLang="ja-JP" sz="1100" dirty="0">
                          <a:effectLst/>
                        </a:rPr>
                        <a:t>915948</a:t>
                      </a:r>
                      <a:endParaRPr lang="en-US" altLang="ja-JP"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extLst>
                  <a:ext uri="{0D108BD9-81ED-4DB2-BD59-A6C34878D82A}">
                    <a16:rowId xmlns:a16="http://schemas.microsoft.com/office/drawing/2014/main" val="4129457664"/>
                  </a:ext>
                </a:extLst>
              </a:tr>
              <a:tr h="433419">
                <a:tc>
                  <a:txBody>
                    <a:bodyPr/>
                    <a:lstStyle/>
                    <a:p>
                      <a:r>
                        <a:rPr lang="ja-JP" altLang="en-US" sz="1100">
                          <a:effectLst/>
                        </a:rPr>
                        <a:t>見守り</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050">
                          <a:effectLst/>
                        </a:rPr>
                        <a:t>火曜日　</a:t>
                      </a:r>
                      <a:r>
                        <a:rPr lang="en-US" altLang="ja-JP" sz="1050" dirty="0">
                          <a:effectLst/>
                        </a:rPr>
                        <a:t>17:00~18:00</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3"/>
                        </a:rPr>
                        <a:t>https://nesic.zoom.us/j/95716504853?pwd=cWx5U21Cbmx2bC9zbFpCQUVwOGVwUT09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en-US" altLang="ja-JP" sz="1050" dirty="0">
                          <a:effectLst/>
                        </a:rPr>
                        <a:t>957 1650 4853</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542034</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227119104"/>
                  </a:ext>
                </a:extLst>
              </a:tr>
              <a:tr h="433419">
                <a:tc>
                  <a:txBody>
                    <a:bodyPr/>
                    <a:lstStyle/>
                    <a:p>
                      <a:r>
                        <a:rPr lang="ja-JP" altLang="en-US" sz="1100">
                          <a:effectLst/>
                        </a:rPr>
                        <a:t>ヘルスケア</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850224015"/>
                  </a:ext>
                </a:extLst>
              </a:tr>
              <a:tr h="433419">
                <a:tc>
                  <a:txBody>
                    <a:bodyPr/>
                    <a:lstStyle/>
                    <a:p>
                      <a:r>
                        <a:rPr lang="ja-JP" altLang="en-US" sz="1100">
                          <a:effectLst/>
                        </a:rPr>
                        <a:t>子育て</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123371771"/>
                  </a:ext>
                </a:extLst>
              </a:tr>
              <a:tr h="447866">
                <a:tc>
                  <a:txBody>
                    <a:bodyPr/>
                    <a:lstStyle/>
                    <a:p>
                      <a:r>
                        <a:rPr lang="ja-JP" altLang="en-US" sz="1100">
                          <a:effectLst/>
                        </a:rPr>
                        <a:t>買い物支援</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056313008"/>
                  </a:ext>
                </a:extLst>
              </a:tr>
              <a:tr h="433419">
                <a:tc>
                  <a:txBody>
                    <a:bodyPr/>
                    <a:lstStyle/>
                    <a:p>
                      <a:r>
                        <a:rPr lang="ja-JP" altLang="en-US" sz="1100">
                          <a:effectLst/>
                        </a:rPr>
                        <a:t>デジタル教育</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684880943"/>
                  </a:ext>
                </a:extLst>
              </a:tr>
              <a:tr h="433419">
                <a:tc>
                  <a:txBody>
                    <a:bodyPr/>
                    <a:lstStyle/>
                    <a:p>
                      <a:r>
                        <a:rPr lang="ja-JP" altLang="en-US" sz="1100">
                          <a:effectLst/>
                        </a:rPr>
                        <a:t>観光</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176500350"/>
                  </a:ext>
                </a:extLst>
              </a:tr>
              <a:tr h="433419">
                <a:tc>
                  <a:txBody>
                    <a:bodyPr/>
                    <a:lstStyle/>
                    <a:p>
                      <a:r>
                        <a:rPr lang="ja-JP" altLang="en-US" sz="1100">
                          <a:effectLst/>
                        </a:rPr>
                        <a:t>地域経済</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水曜日　</a:t>
                      </a:r>
                      <a:r>
                        <a:rPr lang="en-US" altLang="ja-JP" sz="1100" dirty="0">
                          <a:effectLst/>
                        </a:rPr>
                        <a:t>13:00</a:t>
                      </a:r>
                      <a:r>
                        <a:rPr lang="ja-JP" altLang="en-US" sz="1100">
                          <a:effectLst/>
                        </a:rPr>
                        <a:t>～</a:t>
                      </a:r>
                      <a:r>
                        <a:rPr lang="en-US" altLang="ja-JP" sz="1100" dirty="0">
                          <a:effectLst/>
                        </a:rPr>
                        <a:t>14:00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4"/>
                        </a:rPr>
                        <a:t>https://zoom.us/j/98287834044?pwd=RDg0TmhJUkFBNWJpckpIcmd0YVNwZz09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en-US" altLang="ja-JP" sz="1100" dirty="0">
                          <a:effectLst/>
                        </a:rPr>
                        <a:t>982 8783 4044</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438741</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437432158"/>
                  </a:ext>
                </a:extLst>
              </a:tr>
              <a:tr h="433419">
                <a:tc>
                  <a:txBody>
                    <a:bodyPr/>
                    <a:lstStyle/>
                    <a:p>
                      <a:r>
                        <a:rPr lang="ja-JP" altLang="en-US" sz="1100">
                          <a:effectLst/>
                        </a:rPr>
                        <a:t>モビリティ</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012483322"/>
                  </a:ext>
                </a:extLst>
              </a:tr>
              <a:tr h="433419">
                <a:tc>
                  <a:txBody>
                    <a:bodyPr/>
                    <a:lstStyle/>
                    <a:p>
                      <a:r>
                        <a:rPr lang="ja-JP" altLang="en-US" sz="1100">
                          <a:effectLst/>
                        </a:rPr>
                        <a:t>インフラ</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endParaRPr lang="ja-JP" altLang="en-US" sz="1100" u="sng" dirty="0">
                        <a:effectLst/>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414829696"/>
                  </a:ext>
                </a:extLst>
              </a:tr>
              <a:tr h="447866">
                <a:tc>
                  <a:txBody>
                    <a:bodyPr/>
                    <a:lstStyle/>
                    <a:p>
                      <a:r>
                        <a:rPr lang="ja-JP" altLang="en-US" sz="1100">
                          <a:effectLst/>
                        </a:rPr>
                        <a:t>行政デジタル</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050">
                          <a:effectLst/>
                        </a:rPr>
                        <a:t>水曜日　</a:t>
                      </a:r>
                      <a:r>
                        <a:rPr lang="en-US" altLang="ja-JP" sz="1050" dirty="0">
                          <a:effectLst/>
                        </a:rPr>
                        <a:t>14:00~15:00</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5"/>
                        </a:rPr>
                        <a:t>　https://nesic.zoom.us/j/99941695559?pwd=UFcybG1BaENLOUNSdWFHeFRnQURFdz09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r>
                        <a:rPr lang="en-US" altLang="ja-JP" sz="1100" dirty="0">
                          <a:effectLst/>
                        </a:rPr>
                        <a:t>999 4169 5559</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861296</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138800257"/>
                  </a:ext>
                </a:extLst>
              </a:tr>
              <a:tr h="433419">
                <a:tc>
                  <a:txBody>
                    <a:bodyPr/>
                    <a:lstStyle/>
                    <a:p>
                      <a:r>
                        <a:rPr lang="ja-JP" altLang="en-US" sz="1100">
                          <a:effectLst/>
                        </a:rPr>
                        <a:t>防災</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extLst>
                  <a:ext uri="{0D108BD9-81ED-4DB2-BD59-A6C34878D82A}">
                    <a16:rowId xmlns:a16="http://schemas.microsoft.com/office/drawing/2014/main" val="1472323624"/>
                  </a:ext>
                </a:extLst>
              </a:tr>
            </a:tbl>
          </a:graphicData>
        </a:graphic>
      </p:graphicFrame>
    </p:spTree>
    <p:extLst>
      <p:ext uri="{BB962C8B-B14F-4D97-AF65-F5344CB8AC3E}">
        <p14:creationId xmlns:p14="http://schemas.microsoft.com/office/powerpoint/2010/main" val="3156958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DBBD1E5-3DA4-475F-9A62-F31308A07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22" y="570578"/>
            <a:ext cx="8468024" cy="6130403"/>
          </a:xfrm>
          <a:prstGeom prst="rect">
            <a:avLst/>
          </a:prstGeom>
        </p:spPr>
      </p:pic>
      <p:sp>
        <p:nvSpPr>
          <p:cNvPr id="4" name="テキスト ボックス 3">
            <a:extLst>
              <a:ext uri="{FF2B5EF4-FFF2-40B4-BE49-F238E27FC236}">
                <a16:creationId xmlns:a16="http://schemas.microsoft.com/office/drawing/2014/main" id="{11E43D6D-3B74-4687-8A2A-CEC4AE22E4DB}"/>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メーリングリスト</a:t>
            </a:r>
          </a:p>
        </p:txBody>
      </p:sp>
      <p:sp>
        <p:nvSpPr>
          <p:cNvPr id="5" name="テキスト ボックス 4">
            <a:extLst>
              <a:ext uri="{FF2B5EF4-FFF2-40B4-BE49-F238E27FC236}">
                <a16:creationId xmlns:a16="http://schemas.microsoft.com/office/drawing/2014/main" id="{9EF69BD2-473D-4193-8BD3-4A5B25BF1C8C}"/>
              </a:ext>
            </a:extLst>
          </p:cNvPr>
          <p:cNvSpPr txBox="1"/>
          <p:nvPr/>
        </p:nvSpPr>
        <p:spPr>
          <a:xfrm>
            <a:off x="8724384" y="931652"/>
            <a:ext cx="3467616" cy="2800767"/>
          </a:xfrm>
          <a:prstGeom prst="rect">
            <a:avLst/>
          </a:prstGeom>
          <a:noFill/>
        </p:spPr>
        <p:txBody>
          <a:bodyPr wrap="none" rtlCol="0">
            <a:spAutoFit/>
          </a:bodyPr>
          <a:lstStyle/>
          <a:p>
            <a:r>
              <a:rPr kumimoji="1" lang="ja-JP" altLang="en-US" sz="1600" dirty="0"/>
              <a:t>豊能定例会が全ての基本</a:t>
            </a:r>
            <a:endParaRPr kumimoji="1" lang="en-US" altLang="ja-JP" sz="1600" dirty="0"/>
          </a:p>
          <a:p>
            <a:endParaRPr kumimoji="1" lang="en-US" altLang="ja-JP" sz="1600" dirty="0"/>
          </a:p>
          <a:p>
            <a:r>
              <a:rPr kumimoji="1" lang="ja-JP" altLang="en-US" sz="1600" dirty="0"/>
              <a:t>今後</a:t>
            </a:r>
            <a:r>
              <a:rPr kumimoji="1" lang="en-US" altLang="ja-JP" sz="1600" dirty="0"/>
              <a:t>all</a:t>
            </a:r>
            <a:r>
              <a:rPr kumimoji="1" lang="ja-JP" altLang="en-US" sz="1600" dirty="0"/>
              <a:t>でメンバーも参加</a:t>
            </a:r>
            <a:endParaRPr kumimoji="1" lang="en-US" altLang="ja-JP" sz="1600" dirty="0"/>
          </a:p>
          <a:p>
            <a:endParaRPr kumimoji="1" lang="en-US" altLang="ja-JP" sz="1600" dirty="0"/>
          </a:p>
          <a:p>
            <a:r>
              <a:rPr kumimoji="1" lang="ja-JP" altLang="en-US" sz="1600" dirty="0"/>
              <a:t>各自治体向けには</a:t>
            </a:r>
            <a:endParaRPr kumimoji="1" lang="en-US" altLang="ja-JP" sz="1600" dirty="0"/>
          </a:p>
          <a:p>
            <a:r>
              <a:rPr kumimoji="1" lang="ja-JP" altLang="en-US" sz="1600" dirty="0"/>
              <a:t>別分科会を設定し、個別対応</a:t>
            </a:r>
            <a:endParaRPr kumimoji="1" lang="en-US" altLang="ja-JP" sz="1600" dirty="0"/>
          </a:p>
          <a:p>
            <a:endParaRPr kumimoji="1" lang="en-US" altLang="ja-JP" sz="1600" dirty="0"/>
          </a:p>
          <a:p>
            <a:r>
              <a:rPr kumimoji="1" lang="ja-JP" altLang="en-US" sz="1600" dirty="0"/>
              <a:t>例：福井県</a:t>
            </a:r>
            <a:endParaRPr kumimoji="1" lang="en-US" altLang="ja-JP" sz="1600" dirty="0"/>
          </a:p>
          <a:p>
            <a:r>
              <a:rPr kumimoji="1" lang="ja-JP" altLang="en-US" sz="1600" dirty="0"/>
              <a:t>　福井ワーキング</a:t>
            </a:r>
            <a:endParaRPr kumimoji="1" lang="en-US" altLang="ja-JP" sz="1600" dirty="0"/>
          </a:p>
          <a:p>
            <a:r>
              <a:rPr kumimoji="1" lang="ja-JP" altLang="en-US" sz="1600" dirty="0"/>
              <a:t>　　</a:t>
            </a:r>
            <a:r>
              <a:rPr kumimoji="1" lang="en-US" altLang="ja-JP" sz="1600" dirty="0"/>
              <a:t>CSPFC</a:t>
            </a:r>
            <a:r>
              <a:rPr kumimoji="1" lang="ja-JP" altLang="en-US" sz="1600" dirty="0"/>
              <a:t>リーダー企業</a:t>
            </a:r>
            <a:br>
              <a:rPr kumimoji="1" lang="en-US" altLang="ja-JP" sz="1600" dirty="0"/>
            </a:br>
            <a:r>
              <a:rPr kumimoji="1" lang="ja-JP" altLang="en-US" sz="1600" dirty="0"/>
              <a:t>　　＋地元企業（各社</a:t>
            </a:r>
            <a:r>
              <a:rPr kumimoji="1" lang="en-US" altLang="ja-JP" sz="1600" dirty="0"/>
              <a:t>CSPF</a:t>
            </a:r>
            <a:r>
              <a:rPr kumimoji="1" lang="ja-JP" altLang="en-US" sz="1600" dirty="0"/>
              <a:t>参加要）</a:t>
            </a:r>
          </a:p>
        </p:txBody>
      </p:sp>
    </p:spTree>
    <p:extLst>
      <p:ext uri="{BB962C8B-B14F-4D97-AF65-F5344CB8AC3E}">
        <p14:creationId xmlns:p14="http://schemas.microsoft.com/office/powerpoint/2010/main" val="2310771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E3C9E28-85BA-4C55-82F3-283BE5E03748}"/>
              </a:ext>
            </a:extLst>
          </p:cNvPr>
          <p:cNvSpPr txBox="1"/>
          <p:nvPr/>
        </p:nvSpPr>
        <p:spPr>
          <a:xfrm>
            <a:off x="1720312" y="2828441"/>
            <a:ext cx="184731" cy="707886"/>
          </a:xfrm>
          <a:prstGeom prst="rect">
            <a:avLst/>
          </a:prstGeom>
          <a:noFill/>
        </p:spPr>
        <p:txBody>
          <a:bodyPr wrap="none" lIns="91440" tIns="45720" rIns="91440" bIns="45720" rtlCol="0" anchor="t">
            <a:spAutoFit/>
          </a:bodyPr>
          <a:lstStyle/>
          <a:p>
            <a:endParaRPr lang="en-US" altLang="ja-JP" sz="4000" dirty="0"/>
          </a:p>
        </p:txBody>
      </p:sp>
      <p:pic>
        <p:nvPicPr>
          <p:cNvPr id="5" name="図 5" descr="建物, ブラインド が含まれている画像&#10;&#10;説明は自動で生成されたものです">
            <a:extLst>
              <a:ext uri="{FF2B5EF4-FFF2-40B4-BE49-F238E27FC236}">
                <a16:creationId xmlns:a16="http://schemas.microsoft.com/office/drawing/2014/main" id="{1A4D3B0B-928B-4D58-BE48-B5FC99DBB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58" y="520640"/>
            <a:ext cx="11909284" cy="6259761"/>
          </a:xfrm>
          <a:prstGeom prst="rect">
            <a:avLst/>
          </a:prstGeom>
        </p:spPr>
      </p:pic>
      <p:sp>
        <p:nvSpPr>
          <p:cNvPr id="4" name="テキスト ボックス 3">
            <a:extLst>
              <a:ext uri="{FF2B5EF4-FFF2-40B4-BE49-F238E27FC236}">
                <a16:creationId xmlns:a16="http://schemas.microsoft.com/office/drawing/2014/main" id="{DA0CB775-4F1D-4FB1-9641-B9C6238EF4F5}"/>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分科会メーリングリスト</a:t>
            </a:r>
          </a:p>
        </p:txBody>
      </p:sp>
    </p:spTree>
    <p:extLst>
      <p:ext uri="{BB962C8B-B14F-4D97-AF65-F5344CB8AC3E}">
        <p14:creationId xmlns:p14="http://schemas.microsoft.com/office/powerpoint/2010/main" val="762835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23D10-F4F3-472C-91C8-33CAF548623A}"/>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分科会メンバーリスト</a:t>
            </a:r>
          </a:p>
        </p:txBody>
      </p:sp>
      <p:sp>
        <p:nvSpPr>
          <p:cNvPr id="4" name="テキスト ボックス 3">
            <a:extLst>
              <a:ext uri="{FF2B5EF4-FFF2-40B4-BE49-F238E27FC236}">
                <a16:creationId xmlns:a16="http://schemas.microsoft.com/office/drawing/2014/main" id="{7483C147-630F-4B5B-AB70-37F4DB98F297}"/>
              </a:ext>
            </a:extLst>
          </p:cNvPr>
          <p:cNvSpPr txBox="1"/>
          <p:nvPr/>
        </p:nvSpPr>
        <p:spPr>
          <a:xfrm>
            <a:off x="710213" y="780068"/>
            <a:ext cx="10458811" cy="5509200"/>
          </a:xfrm>
          <a:prstGeom prst="rect">
            <a:avLst/>
          </a:prstGeom>
          <a:noFill/>
        </p:spPr>
        <p:txBody>
          <a:bodyPr wrap="square" lIns="91440" tIns="45720" rIns="91440" bIns="45720" rtlCol="0" anchor="t">
            <a:spAutoFit/>
          </a:bodyPr>
          <a:lstStyle/>
          <a:p>
            <a:r>
              <a:rPr kumimoji="1" lang="en-US" altLang="ja-JP" sz="1600" dirty="0"/>
              <a:t>1</a:t>
            </a:r>
            <a:r>
              <a:rPr kumimoji="1" lang="ja-JP" altLang="en-US" sz="1600" dirty="0"/>
              <a:t>．見守り（</a:t>
            </a:r>
            <a:r>
              <a:rPr kumimoji="1" lang="en-US" altLang="ja-JP" sz="1600" dirty="0"/>
              <a:t>NEC</a:t>
            </a:r>
            <a:r>
              <a:rPr kumimoji="1" lang="ja-JP" altLang="en-US" sz="1600" dirty="0"/>
              <a:t>ネッツエスアイ）　　</a:t>
            </a:r>
            <a:r>
              <a:rPr kumimoji="1" lang="ja-JP" altLang="en-US" sz="1600">
                <a:highlight>
                  <a:srgbClr val="C0C0C0"/>
                </a:highlight>
              </a:rPr>
              <a:t>アイテ</a:t>
            </a:r>
            <a:r>
              <a:rPr kumimoji="1" lang="ja-JP" altLang="en-US" sz="1600" dirty="0">
                <a:highlight>
                  <a:srgbClr val="C0C0C0"/>
                </a:highlight>
              </a:rPr>
              <a:t>ッ</a:t>
            </a:r>
            <a:r>
              <a:rPr kumimoji="1" lang="ja-JP" altLang="en-US" sz="1600">
                <a:highlight>
                  <a:srgbClr val="C0C0C0"/>
                </a:highlight>
              </a:rPr>
              <a:t>ク阪急阪神　ミマモルメ</a:t>
            </a:r>
            <a:endParaRPr kumimoji="1" lang="en-US" altLang="ja-JP" sz="1600" dirty="0">
              <a:highlight>
                <a:srgbClr val="C0C0C0"/>
              </a:highlight>
            </a:endParaRPr>
          </a:p>
          <a:p>
            <a:endParaRPr kumimoji="1" lang="ja-JP" altLang="en-US" sz="1600" dirty="0"/>
          </a:p>
          <a:p>
            <a:pPr marL="342900" indent="-342900">
              <a:buAutoNum type="arabicPeriod" startAt="2"/>
            </a:pPr>
            <a:r>
              <a:rPr kumimoji="1" lang="ja-JP" altLang="en-US" sz="1600"/>
              <a:t>ヘルスケア（三井住友）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a:effectLst/>
                <a:latin typeface="ＭＳ Ｐゴシック"/>
                <a:ea typeface="ＭＳ Ｐゴシック"/>
                <a:cs typeface="ＭＳ Ｐゴシック" panose="020B0600070205080204" pitchFamily="50" charset="-128"/>
              </a:rPr>
              <a:t>　</a:t>
            </a:r>
            <a:r>
              <a:rPr lang="ja-JP" altLang="en-US" sz="1600">
                <a:effectLst/>
                <a:highlight>
                  <a:srgbClr val="C0C0C0"/>
                </a:highlight>
                <a:latin typeface="ＭＳ Ｐゴシック"/>
                <a:ea typeface="ＭＳ Ｐゴシック"/>
                <a:cs typeface="ＭＳ Ｐゴシック" panose="020B0600070205080204" pitchFamily="50" charset="-128"/>
              </a:rPr>
              <a:t>髙橋様</a:t>
            </a:r>
            <a:endParaRPr lang="en-US" altLang="ja-JP" sz="1600">
              <a:effectLst/>
              <a:highlight>
                <a:srgbClr val="C0C0C0"/>
              </a:highlight>
              <a:latin typeface="ＭＳ Ｐゴシック"/>
              <a:ea typeface="ＭＳ Ｐゴシック"/>
              <a:cs typeface="ＭＳ Ｐゴシック" panose="020B0600070205080204" pitchFamily="50" charset="-128"/>
            </a:endParaRPr>
          </a:p>
          <a:p>
            <a:endParaRPr kumimoji="1" lang="ja-JP" altLang="en-US" sz="1600" dirty="0"/>
          </a:p>
          <a:p>
            <a:pPr marL="342900" indent="-342900">
              <a:buAutoNum type="arabicPeriod" startAt="3"/>
            </a:pPr>
            <a:r>
              <a:rPr kumimoji="1" lang="ja-JP" altLang="en-US" sz="1600" dirty="0"/>
              <a:t>子育て（</a:t>
            </a:r>
            <a:r>
              <a:rPr kumimoji="1" lang="en-US" altLang="ja-JP" sz="1600" dirty="0"/>
              <a:t>NEC</a:t>
            </a:r>
            <a:r>
              <a:rPr kumimoji="1" lang="ja-JP" altLang="en-US" sz="1600" dirty="0"/>
              <a:t>ネッツエスアイ）</a:t>
            </a:r>
            <a:endParaRPr kumimoji="1" lang="en-US" altLang="ja-JP" sz="1600" dirty="0"/>
          </a:p>
          <a:p>
            <a:endParaRPr kumimoji="1" lang="ja-JP" altLang="en-US" sz="1600" dirty="0"/>
          </a:p>
          <a:p>
            <a:pPr marL="342900" indent="-342900">
              <a:buAutoNum type="arabicPeriod" startAt="4"/>
            </a:pPr>
            <a:r>
              <a:rPr kumimoji="1" lang="ja-JP" altLang="en-US" sz="1600" dirty="0"/>
              <a:t>買物支援（三井住友）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5"/>
            </a:pPr>
            <a:r>
              <a:rPr kumimoji="1" lang="ja-JP" altLang="en-US" sz="1600"/>
              <a:t>デジタル教育（ＯＺ１）</a:t>
            </a:r>
            <a:r>
              <a:rPr kumimoji="1" lang="en-US" altLang="ja-JP" sz="1600" dirty="0" err="1">
                <a:highlight>
                  <a:srgbClr val="C0C0C0"/>
                </a:highlight>
                <a:latin typeface="+mj-lt"/>
                <a:ea typeface="ＭＳ Ｐゴシック"/>
              </a:rPr>
              <a:t>NoCode</a:t>
            </a:r>
            <a:r>
              <a:rPr kumimoji="1" lang="ja-JP" altLang="en-US" sz="1600" dirty="0">
                <a:highlight>
                  <a:srgbClr val="C0C0C0"/>
                </a:highlight>
                <a:latin typeface="+mj-lt"/>
                <a:ea typeface="ＭＳ Ｐゴシック"/>
              </a:rPr>
              <a:t>　</a:t>
            </a:r>
            <a:r>
              <a:rPr kumimoji="1" lang="en-US" altLang="ja-JP" sz="1600" dirty="0">
                <a:highlight>
                  <a:srgbClr val="C0C0C0"/>
                </a:highlight>
                <a:latin typeface="+mj-lt"/>
                <a:ea typeface="ＭＳ Ｐゴシック"/>
              </a:rPr>
              <a:t>Japan</a:t>
            </a:r>
            <a:r>
              <a:rPr lang="en-US" altLang="ja-JP" sz="1600" dirty="0">
                <a:latin typeface="+mj-lt"/>
                <a:ea typeface="ＭＳ Ｐゴシック"/>
              </a:rPr>
              <a:t> </a:t>
            </a:r>
            <a:r>
              <a:rPr lang="en-US" altLang="ja-JP" sz="1600" dirty="0" err="1">
                <a:highlight>
                  <a:srgbClr val="C0C0C0"/>
                </a:highlight>
                <a:latin typeface="+mj-lt"/>
                <a:ea typeface="ＭＳ Ｐゴシック"/>
              </a:rPr>
              <a:t>とよのていねい</a:t>
            </a:r>
            <a:r>
              <a:rPr lang="ja-JP" altLang="en-US" sz="1600" dirty="0">
                <a:effectLst/>
                <a:highlight>
                  <a:srgbClr val="C0C0C0"/>
                </a:highlight>
                <a:latin typeface="+mj-lt"/>
                <a:ea typeface="ＭＳ Ｐゴシック"/>
                <a:cs typeface="ＭＳ Ｐゴシック" panose="020B0600070205080204" pitchFamily="50" charset="-128"/>
              </a:rPr>
              <a:t>　</a:t>
            </a:r>
            <a:endParaRPr lang="en-US" altLang="ja-JP" sz="1600">
              <a:highlight>
                <a:srgbClr val="C0C0C0"/>
              </a:highlight>
              <a:latin typeface="+mj-lt"/>
              <a:ea typeface="ＭＳ Ｐゴシック"/>
            </a:endParaRPr>
          </a:p>
          <a:p>
            <a:endParaRPr lang="ja-JP" altLang="en-US" sz="1600" dirty="0">
              <a:highlight>
                <a:srgbClr val="C0C0C0"/>
              </a:highlight>
            </a:endParaRPr>
          </a:p>
          <a:p>
            <a:pPr marL="342900" indent="-342900">
              <a:buAutoNum type="arabicPeriod" startAt="6"/>
            </a:pPr>
            <a:r>
              <a:rPr kumimoji="1" lang="ja-JP" altLang="en-US" sz="1600" dirty="0"/>
              <a:t>観光（ＯＺ１）　</a:t>
            </a:r>
            <a:r>
              <a:rPr kumimoji="1" lang="ja-JP" altLang="en-US" sz="1600" dirty="0">
                <a:highlight>
                  <a:srgbClr val="C0C0C0"/>
                </a:highlight>
              </a:rPr>
              <a:t>おてつたび</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7"/>
            </a:pPr>
            <a:r>
              <a:rPr kumimoji="1" lang="ja-JP" altLang="en-US" sz="1600" dirty="0"/>
              <a:t>地域経済（ＯＺ１　</a:t>
            </a:r>
            <a:r>
              <a:rPr kumimoji="1" lang="en-US" altLang="ja-JP" sz="1600" dirty="0"/>
              <a:t>Digital Platformer</a:t>
            </a:r>
            <a:r>
              <a:rPr kumimoji="1" lang="ja-JP" altLang="en-US" sz="1600" dirty="0"/>
              <a:t>）</a:t>
            </a:r>
            <a:r>
              <a:rPr kumimoji="1" lang="ja-JP" altLang="en-US" sz="1600">
                <a:highlight>
                  <a:srgbClr val="C0C0C0"/>
                </a:highlight>
              </a:rPr>
              <a:t>とよのていねい</a:t>
            </a:r>
            <a:r>
              <a:rPr kumimoji="1" lang="ja-JP" altLang="en-US" sz="1600"/>
              <a:t>　</a:t>
            </a:r>
            <a:r>
              <a:rPr kumimoji="1" lang="ja-JP" altLang="en-US" sz="1600">
                <a:highlight>
                  <a:srgbClr val="C0C0C0"/>
                </a:highlight>
              </a:rPr>
              <a:t>NoCode Japan</a:t>
            </a:r>
            <a:r>
              <a:rPr kumimoji="1" lang="ja-JP" altLang="en-US" sz="1600"/>
              <a:t>　</a:t>
            </a:r>
            <a:r>
              <a:rPr kumimoji="1" lang="ja-JP" altLang="en-US" sz="1600">
                <a:highlight>
                  <a:srgbClr val="C0C0C0"/>
                </a:highlight>
              </a:rPr>
              <a:t>ドコモ</a:t>
            </a:r>
            <a:endParaRPr lang="en-US" altLang="ja-JP" sz="1600">
              <a:highlight>
                <a:srgbClr val="C0C0C0"/>
              </a:highlight>
            </a:endParaRPr>
          </a:p>
          <a:p>
            <a:endParaRPr kumimoji="1" lang="ja-JP" altLang="en-US" sz="1600" dirty="0"/>
          </a:p>
          <a:p>
            <a:pPr marL="342900" indent="-342900">
              <a:buAutoNum type="arabicPeriod" startAt="8"/>
            </a:pPr>
            <a:r>
              <a:rPr kumimoji="1" lang="ja-JP" altLang="en-US" sz="1600" dirty="0"/>
              <a:t>モビリティ（ドコモ）</a:t>
            </a:r>
            <a:r>
              <a:rPr kumimoji="1" lang="ja-JP" altLang="en-US" sz="1600" dirty="0">
                <a:highlight>
                  <a:srgbClr val="C0C0C0"/>
                </a:highlight>
              </a:rPr>
              <a:t>関西電力</a:t>
            </a:r>
            <a:r>
              <a:rPr kumimoji="1" lang="ja-JP" altLang="en-US" sz="1600" dirty="0"/>
              <a:t>　</a:t>
            </a:r>
            <a:r>
              <a:rPr lang="en-US" altLang="ja-JP" sz="1600" kern="0" dirty="0">
                <a:effectLst/>
                <a:highlight>
                  <a:srgbClr val="C0C0C0"/>
                </a:highlight>
                <a:latin typeface="ＭＳ Ｐゴシック"/>
                <a:cs typeface="ＭＳ Ｐゴシック" panose="020B0600070205080204" pitchFamily="50" charset="-128"/>
              </a:rPr>
              <a:t>SWAT Mobility</a:t>
            </a:r>
            <a:r>
              <a:rPr lang="ja-JP" altLang="en-US" sz="1600" kern="0" dirty="0">
                <a:effectLst/>
                <a:highlight>
                  <a:srgbClr val="C0C0C0"/>
                </a:highlight>
                <a:latin typeface="ＭＳ Ｐゴシック"/>
                <a:cs typeface="ＭＳ Ｐゴシック" panose="020B0600070205080204" pitchFamily="50" charset="-128"/>
              </a:rPr>
              <a:t>　</a:t>
            </a:r>
            <a:r>
              <a:rPr lang="en-US" altLang="ja-JP" sz="1600" kern="0" dirty="0">
                <a:effectLst/>
                <a:highlight>
                  <a:srgbClr val="C0C0C0"/>
                </a:highlight>
                <a:latin typeface="ＭＳ Ｐゴシック"/>
                <a:cs typeface="ＭＳ Ｐゴシック" panose="020B0600070205080204" pitchFamily="50" charset="-128"/>
              </a:rPr>
              <a:t>OZ1</a:t>
            </a:r>
          </a:p>
          <a:p>
            <a:endParaRPr kumimoji="1" lang="ja-JP" altLang="en-US" sz="1600" dirty="0"/>
          </a:p>
          <a:p>
            <a:pPr marL="342900" indent="-342900">
              <a:buAutoNum type="arabicPeriod" startAt="9"/>
            </a:pPr>
            <a:r>
              <a:rPr kumimoji="1" lang="ja-JP" altLang="en-US" sz="1600" dirty="0"/>
              <a:t>インフラ（関西電力）</a:t>
            </a:r>
            <a:r>
              <a:rPr kumimoji="1" lang="ja-JP" altLang="en-US" sz="1600" dirty="0">
                <a:highlight>
                  <a:srgbClr val="C0C0C0"/>
                </a:highlight>
              </a:rPr>
              <a:t>アンデコ</a:t>
            </a:r>
            <a:endParaRPr kumimoji="1" lang="en-US" altLang="ja-JP" sz="1600" dirty="0">
              <a:highlight>
                <a:srgbClr val="C0C0C0"/>
              </a:highlight>
            </a:endParaRPr>
          </a:p>
          <a:p>
            <a:endParaRPr kumimoji="1" lang="ja-JP" altLang="en-US" sz="1600" dirty="0"/>
          </a:p>
          <a:p>
            <a:pPr marL="342900" indent="-342900">
              <a:buAutoNum type="arabicPeriod"/>
            </a:pPr>
            <a:r>
              <a:rPr kumimoji="1" lang="ja-JP" altLang="en-US" sz="1600" dirty="0"/>
              <a:t>デジタル行政（ＮＥＣネッツエスアイ）</a:t>
            </a:r>
            <a:r>
              <a:rPr kumimoji="1" lang="ja-JP" sz="1600" dirty="0">
                <a:highlight>
                  <a:srgbClr val="C0C0C0"/>
                </a:highlight>
                <a:ea typeface="+mn-lt"/>
                <a:cs typeface="+mn-lt"/>
              </a:rPr>
              <a:t>アスコエパートナーズ</a:t>
            </a:r>
            <a:r>
              <a:rPr kumimoji="1" lang="ja-JP" sz="1600" dirty="0">
                <a:ea typeface="+mn-lt"/>
                <a:cs typeface="+mn-lt"/>
              </a:rPr>
              <a:t>　</a:t>
            </a:r>
            <a:r>
              <a:rPr kumimoji="1" lang="en-US" altLang="ja-JP" sz="1600" dirty="0">
                <a:highlight>
                  <a:srgbClr val="C0C0C0"/>
                </a:highlight>
                <a:ea typeface="+mn-lt"/>
                <a:cs typeface="+mn-lt"/>
              </a:rPr>
              <a:t>OZ1</a:t>
            </a:r>
            <a:r>
              <a:rPr kumimoji="1" lang="ja-JP" sz="1600" dirty="0">
                <a:ea typeface="+mn-lt"/>
                <a:cs typeface="+mn-lt"/>
              </a:rPr>
              <a:t>　</a:t>
            </a:r>
            <a:r>
              <a:rPr kumimoji="1" lang="ja-JP" sz="1600" dirty="0">
                <a:highlight>
                  <a:srgbClr val="C0C0C0"/>
                </a:highlight>
                <a:ea typeface="+mn-lt"/>
                <a:cs typeface="+mn-lt"/>
              </a:rPr>
              <a:t>ロボットコンサルティング</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11"/>
            </a:pPr>
            <a:r>
              <a:rPr kumimoji="1" lang="ja-JP" altLang="en-US" sz="1600"/>
              <a:t>防災（三井住友）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a:effectLst/>
                <a:highlight>
                  <a:srgbClr val="FFFFFF"/>
                </a:highlight>
                <a:latin typeface="ＭＳ Ｐゴシック"/>
                <a:ea typeface="ＭＳ Ｐゴシック"/>
                <a:cs typeface="ＭＳ Ｐゴシック" panose="020B0600070205080204" pitchFamily="50" charset="-128"/>
              </a:rPr>
              <a:t>　</a:t>
            </a:r>
            <a:r>
              <a:rPr lang="ja-JP" altLang="en-US" sz="1600">
                <a:highlight>
                  <a:srgbClr val="C0C0C0"/>
                </a:highlight>
                <a:latin typeface="ＭＳ Ｐゴシック"/>
                <a:ea typeface="ＭＳ Ｐゴシック"/>
                <a:cs typeface="ＭＳ Ｐゴシック" panose="020B0600070205080204" pitchFamily="50" charset="-128"/>
              </a:rPr>
              <a:t>イッツコム</a:t>
            </a:r>
            <a:endParaRPr kumimoji="1" lang="en-US" altLang="ja-JP" sz="1600">
              <a:latin typeface="ＭＳ Ｐゴシック"/>
              <a:ea typeface="ＭＳ Ｐゴシック"/>
            </a:endParaRPr>
          </a:p>
          <a:p>
            <a:endParaRPr kumimoji="1" lang="ja-JP" altLang="en-US" sz="1600" dirty="0"/>
          </a:p>
        </p:txBody>
      </p:sp>
    </p:spTree>
    <p:extLst>
      <p:ext uri="{BB962C8B-B14F-4D97-AF65-F5344CB8AC3E}">
        <p14:creationId xmlns:p14="http://schemas.microsoft.com/office/powerpoint/2010/main" val="1620171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5A8C61-6E26-4CD4-8321-156561DEA21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5" y="1403231"/>
            <a:ext cx="12017829" cy="4572001"/>
          </a:xfrm>
          <a:prstGeom prst="rect">
            <a:avLst/>
          </a:prstGeom>
        </p:spPr>
      </p:pic>
      <p:sp>
        <p:nvSpPr>
          <p:cNvPr id="4" name="テキスト ボックス 3">
            <a:extLst>
              <a:ext uri="{FF2B5EF4-FFF2-40B4-BE49-F238E27FC236}">
                <a16:creationId xmlns:a16="http://schemas.microsoft.com/office/drawing/2014/main" id="{BA7B4D8B-64DB-4B56-98CB-088DDC488429}"/>
              </a:ext>
            </a:extLst>
          </p:cNvPr>
          <p:cNvSpPr txBox="1"/>
          <p:nvPr/>
        </p:nvSpPr>
        <p:spPr>
          <a:xfrm>
            <a:off x="355181" y="754298"/>
            <a:ext cx="4108817" cy="369332"/>
          </a:xfrm>
          <a:prstGeom prst="rect">
            <a:avLst/>
          </a:prstGeom>
          <a:noFill/>
        </p:spPr>
        <p:txBody>
          <a:bodyPr wrap="none" rtlCol="0">
            <a:spAutoFit/>
          </a:bodyPr>
          <a:lstStyle/>
          <a:p>
            <a:r>
              <a:rPr kumimoji="1" lang="ja-JP" altLang="en-US" b="1" dirty="0"/>
              <a:t>横展開＆来年度向け予算を検討開始　</a:t>
            </a:r>
          </a:p>
        </p:txBody>
      </p:sp>
    </p:spTree>
    <p:extLst>
      <p:ext uri="{BB962C8B-B14F-4D97-AF65-F5344CB8AC3E}">
        <p14:creationId xmlns:p14="http://schemas.microsoft.com/office/powerpoint/2010/main" val="1661425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C5E9041-747B-40E0-8744-77F0784F1DFF}"/>
              </a:ext>
            </a:extLst>
          </p:cNvPr>
          <p:cNvSpPr txBox="1"/>
          <p:nvPr/>
        </p:nvSpPr>
        <p:spPr>
          <a:xfrm>
            <a:off x="531223" y="740229"/>
            <a:ext cx="9666514" cy="1200329"/>
          </a:xfrm>
          <a:prstGeom prst="rect">
            <a:avLst/>
          </a:prstGeom>
          <a:noFill/>
        </p:spPr>
        <p:txBody>
          <a:bodyPr wrap="square" rtlCol="0">
            <a:spAutoFit/>
          </a:bodyPr>
          <a:lstStyle/>
          <a:p>
            <a:r>
              <a:rPr kumimoji="1" lang="ja-JP" altLang="en-US" dirty="0"/>
              <a:t>横展開ワーキング仕分け開始（</a:t>
            </a:r>
            <a:r>
              <a:rPr kumimoji="1" lang="en-US" altLang="ja-JP" dirty="0"/>
              <a:t>4</a:t>
            </a:r>
            <a:r>
              <a:rPr kumimoji="1" lang="ja-JP" altLang="en-US" dirty="0"/>
              <a:t>月</a:t>
            </a:r>
            <a:r>
              <a:rPr kumimoji="1" lang="en-US" altLang="ja-JP" dirty="0"/>
              <a:t>1</a:t>
            </a:r>
            <a:r>
              <a:rPr kumimoji="1" lang="ja-JP" altLang="en-US" dirty="0"/>
              <a:t>日から各公募が始まります）　調査担当会社</a:t>
            </a:r>
            <a:endParaRPr kumimoji="1" lang="en-US" altLang="ja-JP" dirty="0"/>
          </a:p>
          <a:p>
            <a:endParaRPr kumimoji="1" lang="en-US" altLang="ja-JP" dirty="0"/>
          </a:p>
          <a:p>
            <a:endParaRPr kumimoji="1" lang="en-US" altLang="ja-JP" dirty="0"/>
          </a:p>
          <a:p>
            <a:endParaRPr kumimoji="1" lang="ja-JP" altLang="en-US" dirty="0"/>
          </a:p>
        </p:txBody>
      </p:sp>
      <p:graphicFrame>
        <p:nvGraphicFramePr>
          <p:cNvPr id="3" name="表 3">
            <a:extLst>
              <a:ext uri="{FF2B5EF4-FFF2-40B4-BE49-F238E27FC236}">
                <a16:creationId xmlns:a16="http://schemas.microsoft.com/office/drawing/2014/main" id="{91CF3224-1BD0-41D6-9D81-D72884B1024B}"/>
              </a:ext>
            </a:extLst>
          </p:cNvPr>
          <p:cNvGraphicFramePr>
            <a:graphicFrameLocks noGrp="1"/>
          </p:cNvGraphicFramePr>
          <p:nvPr>
            <p:extLst>
              <p:ext uri="{D42A27DB-BD31-4B8C-83A1-F6EECF244321}">
                <p14:modId xmlns:p14="http://schemas.microsoft.com/office/powerpoint/2010/main" val="4176240792"/>
              </p:ext>
            </p:extLst>
          </p:nvPr>
        </p:nvGraphicFramePr>
        <p:xfrm>
          <a:off x="531223" y="1198637"/>
          <a:ext cx="10493829" cy="5486400"/>
        </p:xfrm>
        <a:graphic>
          <a:graphicData uri="http://schemas.openxmlformats.org/drawingml/2006/table">
            <a:tbl>
              <a:tblPr firstRow="1" bandRow="1">
                <a:tableStyleId>{5C22544A-7EE6-4342-B048-85BDC9FD1C3A}</a:tableStyleId>
              </a:tblPr>
              <a:tblGrid>
                <a:gridCol w="5216434">
                  <a:extLst>
                    <a:ext uri="{9D8B030D-6E8A-4147-A177-3AD203B41FA5}">
                      <a16:colId xmlns:a16="http://schemas.microsoft.com/office/drawing/2014/main" val="1631655633"/>
                    </a:ext>
                  </a:extLst>
                </a:gridCol>
                <a:gridCol w="1779452">
                  <a:extLst>
                    <a:ext uri="{9D8B030D-6E8A-4147-A177-3AD203B41FA5}">
                      <a16:colId xmlns:a16="http://schemas.microsoft.com/office/drawing/2014/main" val="113132926"/>
                    </a:ext>
                  </a:extLst>
                </a:gridCol>
                <a:gridCol w="3497943">
                  <a:extLst>
                    <a:ext uri="{9D8B030D-6E8A-4147-A177-3AD203B41FA5}">
                      <a16:colId xmlns:a16="http://schemas.microsoft.com/office/drawing/2014/main" val="855935950"/>
                    </a:ext>
                  </a:extLst>
                </a:gridCol>
              </a:tblGrid>
              <a:tr h="0">
                <a:tc>
                  <a:txBody>
                    <a:bodyPr/>
                    <a:lstStyle/>
                    <a:p>
                      <a:r>
                        <a:rPr kumimoji="1" lang="ja-JP" altLang="en-US" dirty="0"/>
                        <a:t>事業名</a:t>
                      </a:r>
                    </a:p>
                  </a:txBody>
                  <a:tcPr/>
                </a:tc>
                <a:tc>
                  <a:txBody>
                    <a:bodyPr/>
                    <a:lstStyle/>
                    <a:p>
                      <a:r>
                        <a:rPr kumimoji="1" lang="ja-JP" altLang="en-US" dirty="0"/>
                        <a:t>担当省庁</a:t>
                      </a:r>
                    </a:p>
                  </a:txBody>
                  <a:tcPr/>
                </a:tc>
                <a:tc>
                  <a:txBody>
                    <a:bodyPr/>
                    <a:lstStyle/>
                    <a:p>
                      <a:r>
                        <a:rPr kumimoji="1" lang="ja-JP" altLang="en-US" dirty="0"/>
                        <a:t>担当企業</a:t>
                      </a:r>
                    </a:p>
                  </a:txBody>
                  <a:tcPr/>
                </a:tc>
                <a:extLst>
                  <a:ext uri="{0D108BD9-81ED-4DB2-BD59-A6C34878D82A}">
                    <a16:rowId xmlns:a16="http://schemas.microsoft.com/office/drawing/2014/main" val="731708320"/>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自治体情報システムの標準化・共通化に向けた環境整備</a:t>
                      </a:r>
                      <a:b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br>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（デジタル基盤改革支援補助金）</a:t>
                      </a:r>
                      <a:endParaRPr lang="ja-JP" altLang="en-US" sz="10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総務省</a:t>
                      </a:r>
                    </a:p>
                  </a:txBody>
                  <a:tcPr marL="9525" marR="9525" marT="9525" marB="0"/>
                </a:tc>
                <a:tc>
                  <a:txBody>
                    <a:bodyPr/>
                    <a:lstStyle/>
                    <a:p>
                      <a:r>
                        <a:rPr kumimoji="1" lang="en-US" altLang="ja-JP" dirty="0"/>
                        <a:t>ISID/NESIC</a:t>
                      </a:r>
                      <a:endParaRPr kumimoji="1" lang="ja-JP" altLang="en-US" dirty="0"/>
                    </a:p>
                  </a:txBody>
                  <a:tcPr/>
                </a:tc>
                <a:extLst>
                  <a:ext uri="{0D108BD9-81ED-4DB2-BD59-A6C34878D82A}">
                    <a16:rowId xmlns:a16="http://schemas.microsoft.com/office/drawing/2014/main" val="2546516188"/>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全国的研究データ基盤を中核とした世界最高水準の情報インフラの整備・活用</a:t>
                      </a: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文部科学省</a:t>
                      </a:r>
                    </a:p>
                  </a:txBody>
                  <a:tcPr marL="9525" marR="9525" marT="9525" marB="0"/>
                </a:tc>
                <a:tc>
                  <a:txBody>
                    <a:bodyPr/>
                    <a:lstStyle/>
                    <a:p>
                      <a:r>
                        <a:rPr kumimoji="1" lang="ja-JP" altLang="en-US" dirty="0"/>
                        <a:t>真子</a:t>
                      </a:r>
                    </a:p>
                  </a:txBody>
                  <a:tcPr/>
                </a:tc>
                <a:extLst>
                  <a:ext uri="{0D108BD9-81ED-4DB2-BD59-A6C34878D82A}">
                    <a16:rowId xmlns:a16="http://schemas.microsoft.com/office/drawing/2014/main" val="3715538299"/>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公的職業訓練における</a:t>
                      </a:r>
                      <a:r>
                        <a:rPr lang="en-US" altLang="ja-JP" sz="1100" b="0" i="0" u="none" strike="noStrike" dirty="0">
                          <a:solidFill>
                            <a:srgbClr val="FF0000"/>
                          </a:solidFill>
                          <a:effectLst/>
                          <a:latin typeface="BIZ UDPゴシック" panose="020B0400000000000000" pitchFamily="50" charset="-128"/>
                          <a:ea typeface="BIZ UDPゴシック" panose="020B0400000000000000" pitchFamily="50" charset="-128"/>
                        </a:rPr>
                        <a:t>IT</a:t>
                      </a:r>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分野の訓練コースの設定促進</a:t>
                      </a:r>
                      <a:endParaRPr lang="ja-JP" altLang="en-US" sz="10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厚生労働省</a:t>
                      </a:r>
                    </a:p>
                  </a:txBody>
                  <a:tcPr marL="9525" marR="9525" marT="9525" marB="0"/>
                </a:tc>
                <a:tc>
                  <a:txBody>
                    <a:bodyPr/>
                    <a:lstStyle/>
                    <a:p>
                      <a:endParaRPr kumimoji="1" lang="ja-JP" altLang="en-US" dirty="0"/>
                    </a:p>
                  </a:txBody>
                  <a:tcPr/>
                </a:tc>
                <a:extLst>
                  <a:ext uri="{0D108BD9-81ED-4DB2-BD59-A6C34878D82A}">
                    <a16:rowId xmlns:a16="http://schemas.microsoft.com/office/drawing/2014/main" val="3780935862"/>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教育訓練給付におけるデジタル分野の講座充実</a:t>
                      </a: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厚生労働省</a:t>
                      </a:r>
                    </a:p>
                  </a:txBody>
                  <a:tcPr marL="9525" marR="9525" marT="9525" marB="0"/>
                </a:tc>
                <a:tc>
                  <a:txBody>
                    <a:bodyPr/>
                    <a:lstStyle/>
                    <a:p>
                      <a:endParaRPr kumimoji="1" lang="ja-JP" altLang="en-US" dirty="0"/>
                    </a:p>
                  </a:txBody>
                  <a:tcPr/>
                </a:tc>
                <a:extLst>
                  <a:ext uri="{0D108BD9-81ED-4DB2-BD59-A6C34878D82A}">
                    <a16:rowId xmlns:a16="http://schemas.microsoft.com/office/drawing/2014/main" val="2022494891"/>
                  </a:ext>
                </a:extLst>
              </a:tr>
              <a:tr h="0">
                <a:tc>
                  <a:txBody>
                    <a:bodyPr/>
                    <a:lstStyle/>
                    <a:p>
                      <a:pPr algn="l" fontAlgn="t"/>
                      <a:r>
                        <a:rPr lang="en-US" altLang="ja-JP" sz="1100" b="0" i="0" u="none" strike="noStrike" dirty="0">
                          <a:solidFill>
                            <a:srgbClr val="FF0000"/>
                          </a:solidFill>
                          <a:effectLst/>
                          <a:latin typeface="BIZ UDPゴシック" panose="020B0400000000000000" pitchFamily="50" charset="-128"/>
                          <a:ea typeface="BIZ UDPゴシック" panose="020B0400000000000000" pitchFamily="50" charset="-128"/>
                        </a:rPr>
                        <a:t>DX</a:t>
                      </a:r>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推進施策（</a:t>
                      </a:r>
                      <a:r>
                        <a:rPr lang="en-US" altLang="ja-JP" sz="1100" b="0" i="0" u="none" strike="noStrike" dirty="0">
                          <a:solidFill>
                            <a:srgbClr val="FF0000"/>
                          </a:solidFill>
                          <a:effectLst/>
                          <a:latin typeface="BIZ UDPゴシック" panose="020B0400000000000000" pitchFamily="50" charset="-128"/>
                          <a:ea typeface="BIZ UDPゴシック" panose="020B0400000000000000" pitchFamily="50" charset="-128"/>
                        </a:rPr>
                        <a:t>DX</a:t>
                      </a:r>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銘柄・</a:t>
                      </a:r>
                      <a:r>
                        <a:rPr lang="en-US" altLang="ja-JP" sz="1100" b="0" i="0" u="none" strike="noStrike" dirty="0">
                          <a:solidFill>
                            <a:srgbClr val="FF0000"/>
                          </a:solidFill>
                          <a:effectLst/>
                          <a:latin typeface="BIZ UDPゴシック" panose="020B0400000000000000" pitchFamily="50" charset="-128"/>
                          <a:ea typeface="BIZ UDPゴシック" panose="020B0400000000000000" pitchFamily="50" charset="-128"/>
                        </a:rPr>
                        <a:t>DX</a:t>
                      </a:r>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認定等）を通した人材育成促進</a:t>
                      </a:r>
                      <a:endParaRPr lang="ja-JP" altLang="en-US" sz="10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経済産業省</a:t>
                      </a:r>
                    </a:p>
                  </a:txBody>
                  <a:tcPr marL="9525" marR="9525" marT="9525" marB="0"/>
                </a:tc>
                <a:tc>
                  <a:txBody>
                    <a:bodyPr/>
                    <a:lstStyle/>
                    <a:p>
                      <a:r>
                        <a:rPr kumimoji="1" lang="en-US" altLang="ja-JP" dirty="0" err="1"/>
                        <a:t>NoCode</a:t>
                      </a:r>
                      <a:endParaRPr kumimoji="1" lang="ja-JP" altLang="en-US" dirty="0"/>
                    </a:p>
                  </a:txBody>
                  <a:tcPr/>
                </a:tc>
                <a:extLst>
                  <a:ext uri="{0D108BD9-81ED-4DB2-BD59-A6C34878D82A}">
                    <a16:rowId xmlns:a16="http://schemas.microsoft.com/office/drawing/2014/main" val="1808505416"/>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デジタル活用支援推進事業</a:t>
                      </a: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総務省</a:t>
                      </a:r>
                    </a:p>
                  </a:txBody>
                  <a:tcPr marL="9525" marR="9525" marT="9525" marB="0"/>
                </a:tc>
                <a:tc>
                  <a:txBody>
                    <a:bodyPr/>
                    <a:lstStyle/>
                    <a:p>
                      <a:r>
                        <a:rPr kumimoji="1" lang="en-US" altLang="ja-JP" dirty="0"/>
                        <a:t>CSPFC</a:t>
                      </a:r>
                      <a:endParaRPr kumimoji="1" lang="ja-JP" altLang="en-US" dirty="0"/>
                    </a:p>
                  </a:txBody>
                  <a:tcPr/>
                </a:tc>
                <a:extLst>
                  <a:ext uri="{0D108BD9-81ED-4DB2-BD59-A6C34878D82A}">
                    <a16:rowId xmlns:a16="http://schemas.microsoft.com/office/drawing/2014/main" val="2435252206"/>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デジタル田園都市国家構想推進交付金（デジタル実装タイプ）</a:t>
                      </a:r>
                    </a:p>
                  </a:txBody>
                  <a:tcPr marL="9525" marR="9525" marT="9525" marB="0"/>
                </a:tc>
                <a:tc>
                  <a:txBody>
                    <a:bodyPr/>
                    <a:lstStyle/>
                    <a:p>
                      <a:pPr algn="l" fontAlgn="t"/>
                      <a:r>
                        <a:rPr lang="ja-JP" altLang="en-US" sz="1100" b="0" i="0" u="none" strike="noStrike">
                          <a:solidFill>
                            <a:srgbClr val="000000"/>
                          </a:solidFill>
                          <a:effectLst/>
                          <a:latin typeface="BIZ UDPゴシック" panose="020B0400000000000000" pitchFamily="50" charset="-128"/>
                          <a:ea typeface="BIZ UDPゴシック" panose="020B0400000000000000" pitchFamily="50" charset="-128"/>
                        </a:rPr>
                        <a:t>内閣府</a:t>
                      </a:r>
                    </a:p>
                  </a:txBody>
                  <a:tcPr marL="9525" marR="9525" marT="9525" marB="0"/>
                </a:tc>
                <a:tc>
                  <a:txBody>
                    <a:bodyPr/>
                    <a:lstStyle/>
                    <a:p>
                      <a:r>
                        <a:rPr kumimoji="1" lang="en-US" altLang="ja-JP" dirty="0"/>
                        <a:t>CSPFC</a:t>
                      </a:r>
                      <a:r>
                        <a:rPr kumimoji="1" lang="ja-JP" altLang="en-US" dirty="0"/>
                        <a:t>（豊能町）</a:t>
                      </a:r>
                    </a:p>
                  </a:txBody>
                  <a:tcPr/>
                </a:tc>
                <a:extLst>
                  <a:ext uri="{0D108BD9-81ED-4DB2-BD59-A6C34878D82A}">
                    <a16:rowId xmlns:a16="http://schemas.microsoft.com/office/drawing/2014/main" val="2910505212"/>
                  </a:ext>
                </a:extLst>
              </a:tr>
              <a:tr h="0">
                <a:tc>
                  <a:txBody>
                    <a:bodyPr/>
                    <a:lstStyle/>
                    <a:p>
                      <a:pPr algn="l" fontAlgn="t"/>
                      <a:r>
                        <a:rPr lang="ja-JP" altLang="en-US" sz="1100" b="0" i="0" u="none" strike="noStrike">
                          <a:solidFill>
                            <a:srgbClr val="FF0000"/>
                          </a:solidFill>
                          <a:effectLst/>
                          <a:latin typeface="BIZ UDPゴシック" panose="020B0400000000000000" pitchFamily="50" charset="-128"/>
                          <a:ea typeface="BIZ UDPゴシック" panose="020B0400000000000000" pitchFamily="50" charset="-128"/>
                        </a:rPr>
                        <a:t>デジタル田園都市国家構想推進交付金（地方創生テレワークタイプ）</a:t>
                      </a: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内閣府</a:t>
                      </a:r>
                    </a:p>
                  </a:txBody>
                  <a:tcPr marL="9525" marR="9525" marT="9525" marB="0"/>
                </a:tc>
                <a:tc>
                  <a:txBody>
                    <a:bodyPr/>
                    <a:lstStyle/>
                    <a:p>
                      <a:endParaRPr kumimoji="1" lang="ja-JP" altLang="en-US" dirty="0"/>
                    </a:p>
                  </a:txBody>
                  <a:tcPr/>
                </a:tc>
                <a:extLst>
                  <a:ext uri="{0D108BD9-81ED-4DB2-BD59-A6C34878D82A}">
                    <a16:rowId xmlns:a16="http://schemas.microsoft.com/office/drawing/2014/main" val="3924315909"/>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地方創生推進交付金（先駆タイプ、横展開タイプ）</a:t>
                      </a:r>
                    </a:p>
                  </a:txBody>
                  <a:tcPr marL="9525" marR="9525" marT="9525" marB="0"/>
                </a:tc>
                <a:tc>
                  <a:txBody>
                    <a:bodyPr/>
                    <a:lstStyle/>
                    <a:p>
                      <a:pPr algn="l" fontAlgn="t"/>
                      <a:r>
                        <a:rPr lang="ja-JP" altLang="en-US" sz="1100" b="0" i="0" u="none" strike="noStrike">
                          <a:solidFill>
                            <a:srgbClr val="000000"/>
                          </a:solidFill>
                          <a:effectLst/>
                          <a:latin typeface="BIZ UDPゴシック" panose="020B0400000000000000" pitchFamily="50" charset="-128"/>
                          <a:ea typeface="BIZ UDPゴシック" panose="020B0400000000000000" pitchFamily="50" charset="-128"/>
                        </a:rPr>
                        <a:t>内閣府</a:t>
                      </a:r>
                    </a:p>
                  </a:txBody>
                  <a:tcPr marL="9525" marR="9525" marT="9525"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CSPFC</a:t>
                      </a:r>
                      <a:r>
                        <a:rPr kumimoji="1" lang="ja-JP" altLang="en-US" dirty="0"/>
                        <a:t>（豊能町）</a:t>
                      </a:r>
                    </a:p>
                  </a:txBody>
                  <a:tcPr/>
                </a:tc>
                <a:extLst>
                  <a:ext uri="{0D108BD9-81ED-4DB2-BD59-A6C34878D82A}">
                    <a16:rowId xmlns:a16="http://schemas.microsoft.com/office/drawing/2014/main" val="566446188"/>
                  </a:ext>
                </a:extLst>
              </a:tr>
              <a:tr h="0">
                <a:tc>
                  <a:txBody>
                    <a:bodyPr/>
                    <a:lstStyle/>
                    <a:p>
                      <a:pPr algn="l" fontAlgn="t"/>
                      <a:r>
                        <a:rPr lang="ja-JP" altLang="en-US" sz="1100" b="0" i="0" u="none" strike="noStrike">
                          <a:solidFill>
                            <a:srgbClr val="FF0000"/>
                          </a:solidFill>
                          <a:effectLst/>
                          <a:latin typeface="BIZ UDPゴシック" panose="020B0400000000000000" pitchFamily="50" charset="-128"/>
                          <a:ea typeface="BIZ UDPゴシック" panose="020B0400000000000000" pitchFamily="50" charset="-128"/>
                        </a:rPr>
                        <a:t>地方創生推進交付金（</a:t>
                      </a:r>
                      <a:r>
                        <a:rPr lang="en-US" sz="1100" b="0" i="0" u="none" strike="noStrike">
                          <a:solidFill>
                            <a:srgbClr val="FF0000"/>
                          </a:solidFill>
                          <a:effectLst/>
                          <a:latin typeface="BIZ UDPゴシック" panose="020B0400000000000000" pitchFamily="50" charset="-128"/>
                          <a:ea typeface="BIZ UDPゴシック" panose="020B0400000000000000" pitchFamily="50" charset="-128"/>
                        </a:rPr>
                        <a:t>Society5.0</a:t>
                      </a:r>
                      <a:r>
                        <a:rPr lang="ja-JP" altLang="en-US" sz="1100" b="0" i="0" u="none" strike="noStrike">
                          <a:solidFill>
                            <a:srgbClr val="FF0000"/>
                          </a:solidFill>
                          <a:effectLst/>
                          <a:latin typeface="BIZ UDPゴシック" panose="020B0400000000000000" pitchFamily="50" charset="-128"/>
                          <a:ea typeface="BIZ UDPゴシック" panose="020B0400000000000000" pitchFamily="50" charset="-128"/>
                        </a:rPr>
                        <a:t>タイプ）</a:t>
                      </a:r>
                      <a:endParaRPr lang="ja-JP" altLang="en-US" sz="1000" b="0" i="0" u="none" strike="noStrike">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内閣府</a:t>
                      </a:r>
                    </a:p>
                  </a:txBody>
                  <a:tcPr marL="9525" marR="9525" marT="9525"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CSPFC</a:t>
                      </a:r>
                      <a:r>
                        <a:rPr kumimoji="1" lang="ja-JP" altLang="en-US" dirty="0"/>
                        <a:t>（豊能町）</a:t>
                      </a:r>
                    </a:p>
                  </a:txBody>
                  <a:tcPr/>
                </a:tc>
                <a:extLst>
                  <a:ext uri="{0D108BD9-81ED-4DB2-BD59-A6C34878D82A}">
                    <a16:rowId xmlns:a16="http://schemas.microsoft.com/office/drawing/2014/main" val="3490291519"/>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地域課題解決のためのスマートシティ推進事業</a:t>
                      </a: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総務省</a:t>
                      </a:r>
                    </a:p>
                  </a:txBody>
                  <a:tcPr marL="9525" marR="9525" marT="9525" marB="0"/>
                </a:tc>
                <a:tc>
                  <a:txBody>
                    <a:bodyPr/>
                    <a:lstStyle/>
                    <a:p>
                      <a:r>
                        <a:rPr kumimoji="1" lang="en-US" altLang="ja-JP" dirty="0"/>
                        <a:t>CSPFC</a:t>
                      </a:r>
                      <a:endParaRPr kumimoji="1" lang="ja-JP" altLang="en-US" dirty="0"/>
                    </a:p>
                  </a:txBody>
                  <a:tcPr/>
                </a:tc>
                <a:extLst>
                  <a:ext uri="{0D108BD9-81ED-4DB2-BD59-A6C34878D82A}">
                    <a16:rowId xmlns:a16="http://schemas.microsoft.com/office/drawing/2014/main" val="1656480286"/>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まちづくりのデジタルトランスフォーメーションの推進</a:t>
                      </a:r>
                    </a:p>
                  </a:txBody>
                  <a:tcPr marL="9525" marR="9525" marT="9525" marB="0"/>
                </a:tc>
                <a:tc>
                  <a:txBody>
                    <a:bodyPr/>
                    <a:lstStyle/>
                    <a:p>
                      <a:pPr algn="l" fontAlgn="t"/>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国土交通省</a:t>
                      </a:r>
                    </a:p>
                  </a:txBody>
                  <a:tcPr marL="9525" marR="9525" marT="9525" marB="0"/>
                </a:tc>
                <a:tc>
                  <a:txBody>
                    <a:bodyPr/>
                    <a:lstStyle/>
                    <a:p>
                      <a:r>
                        <a:rPr kumimoji="1" lang="ja-JP" altLang="en-US" dirty="0"/>
                        <a:t>関西電力</a:t>
                      </a:r>
                    </a:p>
                  </a:txBody>
                  <a:tcPr/>
                </a:tc>
                <a:extLst>
                  <a:ext uri="{0D108BD9-81ED-4DB2-BD59-A6C34878D82A}">
                    <a16:rowId xmlns:a16="http://schemas.microsoft.com/office/drawing/2014/main" val="3401682072"/>
                  </a:ext>
                </a:extLst>
              </a:tr>
              <a:tr h="0">
                <a:tc>
                  <a:txBody>
                    <a:bodyPr/>
                    <a:lstStyle/>
                    <a:p>
                      <a:pPr algn="l" fontAlgn="t"/>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スマート農林水産業の全国展開に向けた導入支援事業</a:t>
                      </a:r>
                      <a:b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br>
                      <a:r>
                        <a:rPr lang="en-US" altLang="ja-JP" sz="1100" b="0" i="0"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100" b="0" i="0" u="none" strike="noStrike" dirty="0">
                          <a:solidFill>
                            <a:srgbClr val="FF0000"/>
                          </a:solidFill>
                          <a:effectLst/>
                          <a:latin typeface="BIZ UDPゴシック" panose="020B0400000000000000" pitchFamily="50" charset="-128"/>
                          <a:ea typeface="BIZ UDPゴシック" panose="020B0400000000000000" pitchFamily="50" charset="-128"/>
                        </a:rPr>
                        <a:t>再掲</a:t>
                      </a:r>
                      <a:r>
                        <a:rPr lang="en-US" altLang="ja-JP" sz="1100" b="0" i="0" u="none" strike="noStrike" dirty="0">
                          <a:solidFill>
                            <a:srgbClr val="FF0000"/>
                          </a:solidFill>
                          <a:effectLst/>
                          <a:latin typeface="BIZ UDPゴシック" panose="020B0400000000000000" pitchFamily="50" charset="-128"/>
                          <a:ea typeface="BIZ UDPゴシック" panose="020B0400000000000000" pitchFamily="50" charset="-128"/>
                        </a:rPr>
                        <a:t>】</a:t>
                      </a:r>
                      <a:endParaRPr lang="ja-JP" altLang="en-US" sz="10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zh-TW"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農林水産省林野庁</a:t>
                      </a:r>
                      <a:br>
                        <a:rPr lang="zh-TW"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水産庁</a:t>
                      </a:r>
                      <a:endParaRPr lang="zh-TW" altLang="en-US" sz="10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r>
                        <a:rPr kumimoji="1" lang="en-US" altLang="ja-JP" dirty="0" err="1"/>
                        <a:t>Andeco</a:t>
                      </a:r>
                      <a:endParaRPr kumimoji="1" lang="ja-JP" altLang="en-US" dirty="0"/>
                    </a:p>
                  </a:txBody>
                  <a:tcPr/>
                </a:tc>
                <a:extLst>
                  <a:ext uri="{0D108BD9-81ED-4DB2-BD59-A6C34878D82A}">
                    <a16:rowId xmlns:a16="http://schemas.microsoft.com/office/drawing/2014/main" val="1390905800"/>
                  </a:ext>
                </a:extLst>
              </a:tr>
              <a:tr h="0">
                <a:tc>
                  <a:txBody>
                    <a:bodyPr/>
                    <a:lstStyle/>
                    <a:p>
                      <a:pPr algn="l" fontAlgn="t"/>
                      <a:endParaRPr lang="ja-JP" altLang="en-US" sz="1000" b="0" i="0" u="none" strike="noStrike">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endParaRPr kumimoji="1" lang="ja-JP" altLang="en-US" dirty="0"/>
                    </a:p>
                  </a:txBody>
                  <a:tcPr/>
                </a:tc>
                <a:extLst>
                  <a:ext uri="{0D108BD9-81ED-4DB2-BD59-A6C34878D82A}">
                    <a16:rowId xmlns:a16="http://schemas.microsoft.com/office/drawing/2014/main" val="4074332473"/>
                  </a:ext>
                </a:extLst>
              </a:tr>
            </a:tbl>
          </a:graphicData>
        </a:graphic>
      </p:graphicFrame>
    </p:spTree>
    <p:extLst>
      <p:ext uri="{BB962C8B-B14F-4D97-AF65-F5344CB8AC3E}">
        <p14:creationId xmlns:p14="http://schemas.microsoft.com/office/powerpoint/2010/main" val="3873373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F1383C75-3D37-4C79-ACFD-AA3F27A39B74}"/>
              </a:ext>
            </a:extLst>
          </p:cNvPr>
          <p:cNvGraphicFramePr>
            <a:graphicFrameLocks noGrp="1"/>
          </p:cNvGraphicFramePr>
          <p:nvPr>
            <p:extLst>
              <p:ext uri="{D42A27DB-BD31-4B8C-83A1-F6EECF244321}">
                <p14:modId xmlns:p14="http://schemas.microsoft.com/office/powerpoint/2010/main" val="281049818"/>
              </p:ext>
            </p:extLst>
          </p:nvPr>
        </p:nvGraphicFramePr>
        <p:xfrm>
          <a:off x="435429" y="537754"/>
          <a:ext cx="10493829" cy="5608320"/>
        </p:xfrm>
        <a:graphic>
          <a:graphicData uri="http://schemas.openxmlformats.org/drawingml/2006/table">
            <a:tbl>
              <a:tblPr firstRow="1" bandRow="1">
                <a:tableStyleId>{5C22544A-7EE6-4342-B048-85BDC9FD1C3A}</a:tableStyleId>
              </a:tblPr>
              <a:tblGrid>
                <a:gridCol w="6305005">
                  <a:extLst>
                    <a:ext uri="{9D8B030D-6E8A-4147-A177-3AD203B41FA5}">
                      <a16:colId xmlns:a16="http://schemas.microsoft.com/office/drawing/2014/main" val="1631655633"/>
                    </a:ext>
                  </a:extLst>
                </a:gridCol>
                <a:gridCol w="1567543">
                  <a:extLst>
                    <a:ext uri="{9D8B030D-6E8A-4147-A177-3AD203B41FA5}">
                      <a16:colId xmlns:a16="http://schemas.microsoft.com/office/drawing/2014/main" val="113132926"/>
                    </a:ext>
                  </a:extLst>
                </a:gridCol>
                <a:gridCol w="2621281">
                  <a:extLst>
                    <a:ext uri="{9D8B030D-6E8A-4147-A177-3AD203B41FA5}">
                      <a16:colId xmlns:a16="http://schemas.microsoft.com/office/drawing/2014/main" val="855935950"/>
                    </a:ext>
                  </a:extLst>
                </a:gridCol>
              </a:tblGrid>
              <a:tr h="0">
                <a:tc>
                  <a:txBody>
                    <a:bodyPr/>
                    <a:lstStyle/>
                    <a:p>
                      <a:r>
                        <a:rPr kumimoji="1" lang="ja-JP" altLang="en-US" sz="1600" dirty="0"/>
                        <a:t>事業名</a:t>
                      </a:r>
                    </a:p>
                  </a:txBody>
                  <a:tcPr/>
                </a:tc>
                <a:tc>
                  <a:txBody>
                    <a:bodyPr/>
                    <a:lstStyle/>
                    <a:p>
                      <a:r>
                        <a:rPr kumimoji="1" lang="ja-JP" altLang="en-US" sz="1600" dirty="0"/>
                        <a:t>担当省庁</a:t>
                      </a:r>
                    </a:p>
                  </a:txBody>
                  <a:tcPr/>
                </a:tc>
                <a:tc>
                  <a:txBody>
                    <a:bodyPr/>
                    <a:lstStyle/>
                    <a:p>
                      <a:r>
                        <a:rPr kumimoji="1" lang="ja-JP" altLang="en-US" sz="1600" dirty="0"/>
                        <a:t>担当企業</a:t>
                      </a:r>
                    </a:p>
                  </a:txBody>
                  <a:tcPr/>
                </a:tc>
                <a:extLst>
                  <a:ext uri="{0D108BD9-81ED-4DB2-BD59-A6C34878D82A}">
                    <a16:rowId xmlns:a16="http://schemas.microsoft.com/office/drawing/2014/main" val="731708320"/>
                  </a:ext>
                </a:extLst>
              </a:tr>
              <a:tr h="0">
                <a:tc>
                  <a:txBody>
                    <a:bodyPr/>
                    <a:lstStyle/>
                    <a:p>
                      <a:pPr algn="l" fontAlgn="t"/>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中小企業サイバーセキュリティ対策促進事業</a:t>
                      </a:r>
                    </a:p>
                  </a:txBody>
                  <a:tcPr marL="9525" marR="9525" marT="9525" marB="0"/>
                </a:tc>
                <a:tc>
                  <a:txBody>
                    <a:bodyPr/>
                    <a:lstStyle/>
                    <a:p>
                      <a:pPr algn="l"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経済産業省</a:t>
                      </a:r>
                    </a:p>
                  </a:txBody>
                  <a:tcPr marL="9525" marR="9525" marT="9525" marB="0"/>
                </a:tc>
                <a:tc>
                  <a:txBody>
                    <a:bodyPr/>
                    <a:lstStyle/>
                    <a:p>
                      <a:r>
                        <a:rPr kumimoji="1" lang="ja-JP" altLang="en-US" sz="1600" dirty="0"/>
                        <a:t>（</a:t>
                      </a:r>
                      <a:r>
                        <a:rPr kumimoji="1" lang="en-US" altLang="ja-JP" sz="1600" dirty="0"/>
                        <a:t>NESIC</a:t>
                      </a:r>
                      <a:r>
                        <a:rPr kumimoji="1" lang="ja-JP" altLang="en-US" sz="1600" dirty="0"/>
                        <a:t>）</a:t>
                      </a:r>
                    </a:p>
                  </a:txBody>
                  <a:tcPr/>
                </a:tc>
                <a:extLst>
                  <a:ext uri="{0D108BD9-81ED-4DB2-BD59-A6C34878D82A}">
                    <a16:rowId xmlns:a16="http://schemas.microsoft.com/office/drawing/2014/main" val="2546516188"/>
                  </a:ext>
                </a:extLst>
              </a:tr>
              <a:tr h="0">
                <a:tc>
                  <a:txBody>
                    <a:bodyPr/>
                    <a:lstStyle/>
                    <a:p>
                      <a:pPr algn="l" fontAlgn="t"/>
                      <a:r>
                        <a:rPr lang="zh-TW"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観光</a:t>
                      </a:r>
                      <a:r>
                        <a:rPr lang="en-US" altLang="zh-TW" sz="1050" b="0" i="0" u="none" strike="noStrike" dirty="0">
                          <a:solidFill>
                            <a:srgbClr val="FF0000"/>
                          </a:solidFill>
                          <a:effectLst/>
                          <a:latin typeface="BIZ UDPゴシック" panose="020B0400000000000000" pitchFamily="50" charset="-128"/>
                          <a:ea typeface="BIZ UDPゴシック" panose="020B0400000000000000" pitchFamily="50" charset="-128"/>
                        </a:rPr>
                        <a:t>DX</a:t>
                      </a:r>
                      <a:r>
                        <a:rPr lang="zh-TW"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推進緊急対策事業</a:t>
                      </a:r>
                      <a:endParaRPr lang="zh-TW" altLang="en-US" sz="9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観光庁</a:t>
                      </a:r>
                    </a:p>
                  </a:txBody>
                  <a:tcPr marL="9525" marR="9525" marT="9525" marB="0"/>
                </a:tc>
                <a:tc>
                  <a:txBody>
                    <a:bodyPr/>
                    <a:lstStyle/>
                    <a:p>
                      <a:r>
                        <a:rPr kumimoji="1" lang="ja-JP" altLang="en-US" sz="1600" dirty="0"/>
                        <a:t>（おてつたび）</a:t>
                      </a:r>
                    </a:p>
                  </a:txBody>
                  <a:tcPr/>
                </a:tc>
                <a:extLst>
                  <a:ext uri="{0D108BD9-81ED-4DB2-BD59-A6C34878D82A}">
                    <a16:rowId xmlns:a16="http://schemas.microsoft.com/office/drawing/2014/main" val="3715538299"/>
                  </a:ext>
                </a:extLst>
              </a:tr>
              <a:tr h="0">
                <a:tc>
                  <a:txBody>
                    <a:bodyPr/>
                    <a:lstStyle/>
                    <a:p>
                      <a:pPr algn="l" fontAlgn="t"/>
                      <a:r>
                        <a:rPr lang="en-US" altLang="ja-JP" sz="1050" b="0" i="0" u="none" strike="noStrike">
                          <a:solidFill>
                            <a:srgbClr val="FF0000"/>
                          </a:solidFill>
                          <a:effectLst/>
                          <a:latin typeface="BIZ UDPゴシック" panose="020B0400000000000000" pitchFamily="50" charset="-128"/>
                          <a:ea typeface="BIZ UDPゴシック" panose="020B0400000000000000" pitchFamily="50" charset="-128"/>
                        </a:rPr>
                        <a:t>DX(</a:t>
                      </a:r>
                      <a:r>
                        <a:rPr lang="ja-JP" altLang="en-US" sz="1050" b="0" i="0" u="none" strike="noStrike">
                          <a:solidFill>
                            <a:srgbClr val="FF0000"/>
                          </a:solidFill>
                          <a:effectLst/>
                          <a:latin typeface="BIZ UDPゴシック" panose="020B0400000000000000" pitchFamily="50" charset="-128"/>
                          <a:ea typeface="BIZ UDPゴシック" panose="020B0400000000000000" pitchFamily="50" charset="-128"/>
                        </a:rPr>
                        <a:t>デジタルトランスフォーメーション</a:t>
                      </a:r>
                      <a:r>
                        <a:rPr lang="en-US" altLang="ja-JP" sz="1050" b="0" i="0" u="none" strike="noStrike">
                          <a:solidFill>
                            <a:srgbClr val="FF0000"/>
                          </a:solidFill>
                          <a:effectLst/>
                          <a:latin typeface="BIZ UDPゴシック" panose="020B0400000000000000" pitchFamily="50" charset="-128"/>
                          <a:ea typeface="BIZ UDPゴシック" panose="020B0400000000000000" pitchFamily="50" charset="-128"/>
                        </a:rPr>
                        <a:t>)</a:t>
                      </a:r>
                      <a:r>
                        <a:rPr lang="ja-JP" altLang="en-US" sz="1050" b="0" i="0" u="none" strike="noStrike">
                          <a:solidFill>
                            <a:srgbClr val="FF0000"/>
                          </a:solidFill>
                          <a:effectLst/>
                          <a:latin typeface="BIZ UDPゴシック" panose="020B0400000000000000" pitchFamily="50" charset="-128"/>
                          <a:ea typeface="BIZ UDPゴシック" panose="020B0400000000000000" pitchFamily="50" charset="-128"/>
                        </a:rPr>
                        <a:t>の推進による観光サービスの変革と観光需要の創出</a:t>
                      </a:r>
                      <a:endParaRPr lang="ja-JP" altLang="en-US" sz="900" b="0" i="0" u="none" strike="noStrike">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観光庁</a:t>
                      </a:r>
                    </a:p>
                  </a:txBody>
                  <a:tcPr marL="9525" marR="9525" marT="9525" marB="0"/>
                </a:tc>
                <a:tc>
                  <a:txBody>
                    <a:bodyPr/>
                    <a:lstStyle/>
                    <a:p>
                      <a:r>
                        <a:rPr kumimoji="1" lang="ja-JP" altLang="en-US" sz="1600" dirty="0"/>
                        <a:t>（おてつたび）</a:t>
                      </a:r>
                    </a:p>
                  </a:txBody>
                  <a:tcPr/>
                </a:tc>
                <a:extLst>
                  <a:ext uri="{0D108BD9-81ED-4DB2-BD59-A6C34878D82A}">
                    <a16:rowId xmlns:a16="http://schemas.microsoft.com/office/drawing/2014/main" val="3780935862"/>
                  </a:ext>
                </a:extLst>
              </a:tr>
              <a:tr h="0">
                <a:tc>
                  <a:txBody>
                    <a:bodyPr/>
                    <a:lstStyle/>
                    <a:p>
                      <a:pPr algn="l" fontAlgn="t"/>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地方創生テレワーク推進事業</a:t>
                      </a:r>
                    </a:p>
                  </a:txBody>
                  <a:tcPr marL="9525" marR="9525" marT="9525" marB="0"/>
                </a:tc>
                <a:tc>
                  <a:txBody>
                    <a:bodyPr/>
                    <a:lstStyle/>
                    <a:p>
                      <a:pPr algn="l"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内閣府</a:t>
                      </a:r>
                    </a:p>
                  </a:txBody>
                  <a:tcPr marL="9525" marR="9525" marT="9525" marB="0"/>
                </a:tc>
                <a:tc>
                  <a:txBody>
                    <a:bodyPr/>
                    <a:lstStyle/>
                    <a:p>
                      <a:r>
                        <a:rPr kumimoji="1" lang="en-US" altLang="ja-JP" sz="1600" dirty="0"/>
                        <a:t>NESIC</a:t>
                      </a:r>
                      <a:endParaRPr kumimoji="1" lang="ja-JP" altLang="en-US" sz="1600" dirty="0"/>
                    </a:p>
                  </a:txBody>
                  <a:tcPr/>
                </a:tc>
                <a:extLst>
                  <a:ext uri="{0D108BD9-81ED-4DB2-BD59-A6C34878D82A}">
                    <a16:rowId xmlns:a16="http://schemas.microsoft.com/office/drawing/2014/main" val="2022494891"/>
                  </a:ext>
                </a:extLst>
              </a:tr>
              <a:tr h="0">
                <a:tc>
                  <a:txBody>
                    <a:bodyPr/>
                    <a:lstStyle/>
                    <a:p>
                      <a:pPr algn="l" fontAlgn="ctr"/>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関係人口創出・拡大のための対流促進事業</a:t>
                      </a:r>
                    </a:p>
                  </a:txBody>
                  <a:tcPr marL="9525" marR="9525" marT="9525" marB="0" anchor="ct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内閣府</a:t>
                      </a:r>
                    </a:p>
                  </a:txBody>
                  <a:tcPr marL="9525" marR="9525" marT="9525" marB="0" anchor="ctr"/>
                </a:tc>
                <a:tc>
                  <a:txBody>
                    <a:bodyPr/>
                    <a:lstStyle/>
                    <a:p>
                      <a:r>
                        <a:rPr kumimoji="1" lang="ja-JP" altLang="en-US" sz="1600" dirty="0"/>
                        <a:t>（おてつたび・ドコモ）</a:t>
                      </a:r>
                    </a:p>
                  </a:txBody>
                  <a:tcPr/>
                </a:tc>
                <a:extLst>
                  <a:ext uri="{0D108BD9-81ED-4DB2-BD59-A6C34878D82A}">
                    <a16:rowId xmlns:a16="http://schemas.microsoft.com/office/drawing/2014/main" val="1808505416"/>
                  </a:ext>
                </a:extLst>
              </a:tr>
              <a:tr h="0">
                <a:tc>
                  <a:txBody>
                    <a:bodyPr/>
                    <a:lstStyle/>
                    <a:p>
                      <a:pPr algn="l" fontAlgn="t"/>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日本版</a:t>
                      </a:r>
                      <a:r>
                        <a:rPr lang="en-US" sz="1050" b="0" i="0" u="none" strike="noStrike" dirty="0" err="1">
                          <a:solidFill>
                            <a:srgbClr val="FF0000"/>
                          </a:solidFill>
                          <a:effectLst/>
                          <a:latin typeface="BIZ UDPゴシック" panose="020B0400000000000000" pitchFamily="50" charset="-128"/>
                          <a:ea typeface="BIZ UDPゴシック" panose="020B0400000000000000" pitchFamily="50" charset="-128"/>
                        </a:rPr>
                        <a:t>MaaS</a:t>
                      </a:r>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推進・支援事業</a:t>
                      </a:r>
                      <a:endParaRPr lang="ja-JP" altLang="en-US" sz="9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国土交通省</a:t>
                      </a:r>
                    </a:p>
                  </a:txBody>
                  <a:tcPr marL="9525" marR="9525" marT="9525" marB="0"/>
                </a:tc>
                <a:tc>
                  <a:txBody>
                    <a:bodyPr/>
                    <a:lstStyle/>
                    <a:p>
                      <a:r>
                        <a:rPr kumimoji="1" lang="ja-JP" altLang="en-US" sz="1600" dirty="0"/>
                        <a:t>ドコモ・</a:t>
                      </a:r>
                      <a:r>
                        <a:rPr kumimoji="1" lang="en-US" altLang="ja-JP" sz="1600" dirty="0"/>
                        <a:t>SWAT</a:t>
                      </a:r>
                      <a:endParaRPr kumimoji="1" lang="ja-JP" altLang="en-US" sz="1600" dirty="0"/>
                    </a:p>
                  </a:txBody>
                  <a:tcPr/>
                </a:tc>
                <a:extLst>
                  <a:ext uri="{0D108BD9-81ED-4DB2-BD59-A6C34878D82A}">
                    <a16:rowId xmlns:a16="http://schemas.microsoft.com/office/drawing/2014/main" val="2435252206"/>
                  </a:ext>
                </a:extLst>
              </a:tr>
              <a:tr h="0">
                <a:tc>
                  <a:txBody>
                    <a:bodyPr/>
                    <a:lstStyle/>
                    <a:p>
                      <a:pPr algn="l" fontAlgn="t"/>
                      <a:r>
                        <a:rPr lang="ja-JP" altLang="en-US" sz="1050" b="0" i="0" u="none" strike="noStrike">
                          <a:solidFill>
                            <a:srgbClr val="FF0000"/>
                          </a:solidFill>
                          <a:effectLst/>
                          <a:latin typeface="BIZ UDPゴシック" panose="020B0400000000000000" pitchFamily="50" charset="-128"/>
                          <a:ea typeface="BIZ UDPゴシック" panose="020B0400000000000000" pitchFamily="50" charset="-128"/>
                        </a:rPr>
                        <a:t>地域公共交通の維持・活性化事業</a:t>
                      </a:r>
                    </a:p>
                  </a:txBody>
                  <a:tcPr marL="9525" marR="9525" marT="9525" marB="0"/>
                </a:tc>
                <a:tc>
                  <a:txBody>
                    <a:bodyPr/>
                    <a:lstStyle/>
                    <a:p>
                      <a:pPr algn="l"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国土交通省</a:t>
                      </a:r>
                    </a:p>
                  </a:txBody>
                  <a:tcPr marL="9525" marR="9525" marT="9525" marB="0"/>
                </a:tc>
                <a:tc>
                  <a:txBody>
                    <a:bodyPr/>
                    <a:lstStyle/>
                    <a:p>
                      <a:r>
                        <a:rPr kumimoji="1" lang="ja-JP" altLang="en-US" sz="1600" dirty="0"/>
                        <a:t>ドコモ・</a:t>
                      </a:r>
                      <a:r>
                        <a:rPr kumimoji="1" lang="en-US" altLang="ja-JP" sz="1600" dirty="0"/>
                        <a:t>SWAT</a:t>
                      </a:r>
                      <a:endParaRPr kumimoji="1" lang="ja-JP" altLang="en-US" sz="1600" dirty="0"/>
                    </a:p>
                  </a:txBody>
                  <a:tcPr/>
                </a:tc>
                <a:extLst>
                  <a:ext uri="{0D108BD9-81ED-4DB2-BD59-A6C34878D82A}">
                    <a16:rowId xmlns:a16="http://schemas.microsoft.com/office/drawing/2014/main" val="2910505212"/>
                  </a:ext>
                </a:extLst>
              </a:tr>
              <a:tr h="0">
                <a:tc>
                  <a:txBody>
                    <a:bodyPr/>
                    <a:lstStyle/>
                    <a:p>
                      <a:pPr algn="l" fontAlgn="t"/>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個別最適な学びを実現するための</a:t>
                      </a:r>
                      <a:r>
                        <a:rPr lang="en-US" altLang="ja-JP" sz="1050" b="0" i="0" u="none" strike="noStrike" dirty="0">
                          <a:solidFill>
                            <a:srgbClr val="FF0000"/>
                          </a:solidFill>
                          <a:effectLst/>
                          <a:latin typeface="BIZ UDPゴシック" panose="020B0400000000000000" pitchFamily="50" charset="-128"/>
                          <a:ea typeface="BIZ UDPゴシック" panose="020B0400000000000000" pitchFamily="50" charset="-128"/>
                        </a:rPr>
                        <a:t>GIGA</a:t>
                      </a:r>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スクール構想の推進</a:t>
                      </a:r>
                      <a:endParaRPr lang="ja-JP" altLang="en-US" sz="9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文部科学省</a:t>
                      </a:r>
                    </a:p>
                  </a:txBody>
                  <a:tcPr marL="9525" marR="9525" marT="9525" marB="0"/>
                </a:tc>
                <a:tc>
                  <a:txBody>
                    <a:bodyPr/>
                    <a:lstStyle/>
                    <a:p>
                      <a:r>
                        <a:rPr kumimoji="1" lang="ja-JP" altLang="en-US" sz="1600" dirty="0"/>
                        <a:t>スクールエージェント</a:t>
                      </a:r>
                    </a:p>
                  </a:txBody>
                  <a:tcPr/>
                </a:tc>
                <a:extLst>
                  <a:ext uri="{0D108BD9-81ED-4DB2-BD59-A6C34878D82A}">
                    <a16:rowId xmlns:a16="http://schemas.microsoft.com/office/drawing/2014/main" val="3924315909"/>
                  </a:ext>
                </a:extLst>
              </a:tr>
              <a:tr h="0">
                <a:tc>
                  <a:txBody>
                    <a:bodyPr/>
                    <a:lstStyle/>
                    <a:p>
                      <a:pPr algn="l" fontAlgn="t"/>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ヘルスケアサービス社会実装事業（うちＰＨＲサービスの発展に向けた環境整備事業）</a:t>
                      </a:r>
                    </a:p>
                  </a:txBody>
                  <a:tcPr marL="9525" marR="9525" marT="9525" marB="0"/>
                </a:tc>
                <a:tc>
                  <a:txBody>
                    <a:bodyPr/>
                    <a:lstStyle/>
                    <a:p>
                      <a:pPr algn="l"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経済産業省</a:t>
                      </a:r>
                    </a:p>
                  </a:txBody>
                  <a:tcPr marL="9525" marR="9525" marT="9525" marB="0"/>
                </a:tc>
                <a:tc>
                  <a:txBody>
                    <a:bodyPr/>
                    <a:lstStyle/>
                    <a:p>
                      <a:r>
                        <a:rPr kumimoji="1" lang="ja-JP" altLang="en-US" sz="1600" dirty="0"/>
                        <a:t>スパーク</a:t>
                      </a:r>
                    </a:p>
                  </a:txBody>
                  <a:tcPr/>
                </a:tc>
                <a:extLst>
                  <a:ext uri="{0D108BD9-81ED-4DB2-BD59-A6C34878D82A}">
                    <a16:rowId xmlns:a16="http://schemas.microsoft.com/office/drawing/2014/main" val="566446188"/>
                  </a:ext>
                </a:extLst>
              </a:tr>
              <a:tr h="0">
                <a:tc>
                  <a:txBody>
                    <a:bodyPr/>
                    <a:lstStyle/>
                    <a:p>
                      <a:pPr algn="l" fontAlgn="t"/>
                      <a:r>
                        <a:rPr lang="ja-JP" altLang="en-US" sz="1050" b="0" i="0" u="none" strike="noStrike">
                          <a:solidFill>
                            <a:srgbClr val="FF0000"/>
                          </a:solidFill>
                          <a:effectLst/>
                          <a:latin typeface="BIZ UDPゴシック" panose="020B0400000000000000" pitchFamily="50" charset="-128"/>
                          <a:ea typeface="BIZ UDPゴシック" panose="020B0400000000000000" pitchFamily="50" charset="-128"/>
                        </a:rPr>
                        <a:t>住民の実感が伴う分かりやすい防災情報の発信等による安全・安心につながる流域治水</a:t>
                      </a:r>
                      <a:r>
                        <a:rPr lang="en-US" altLang="ja-JP" sz="1050" b="0" i="0" u="none" strike="noStrike">
                          <a:solidFill>
                            <a:srgbClr val="FF0000"/>
                          </a:solidFill>
                          <a:effectLst/>
                          <a:latin typeface="BIZ UDPゴシック" panose="020B0400000000000000" pitchFamily="50" charset="-128"/>
                          <a:ea typeface="BIZ UDPゴシック" panose="020B0400000000000000" pitchFamily="50" charset="-128"/>
                        </a:rPr>
                        <a:t>DX</a:t>
                      </a:r>
                      <a:r>
                        <a:rPr lang="ja-JP" altLang="en-US" sz="1050" b="0" i="0" u="none" strike="noStrike">
                          <a:solidFill>
                            <a:srgbClr val="FF0000"/>
                          </a:solidFill>
                          <a:effectLst/>
                          <a:latin typeface="BIZ UDPゴシック" panose="020B0400000000000000" pitchFamily="50" charset="-128"/>
                          <a:ea typeface="BIZ UDPゴシック" panose="020B0400000000000000" pitchFamily="50" charset="-128"/>
                        </a:rPr>
                        <a:t>の推進</a:t>
                      </a:r>
                      <a:endParaRPr lang="ja-JP" altLang="en-US" sz="900" b="0" i="0" u="none" strike="noStrike">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ctr"/>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国土交通省</a:t>
                      </a:r>
                    </a:p>
                  </a:txBody>
                  <a:tcPr marL="9525" marR="9525" marT="9525" marB="0" anchor="ctr"/>
                </a:tc>
                <a:tc>
                  <a:txBody>
                    <a:bodyPr/>
                    <a:lstStyle/>
                    <a:p>
                      <a:r>
                        <a:rPr kumimoji="1" lang="ja-JP" altLang="en-US" sz="1600" dirty="0"/>
                        <a:t>三井住友・インター・</a:t>
                      </a:r>
                      <a:r>
                        <a:rPr kumimoji="1" lang="en-US" altLang="ja-JP" sz="1600" dirty="0"/>
                        <a:t>ITSCOM</a:t>
                      </a:r>
                      <a:endParaRPr kumimoji="1" lang="ja-JP" altLang="en-US" sz="1600" dirty="0"/>
                    </a:p>
                  </a:txBody>
                  <a:tcPr/>
                </a:tc>
                <a:extLst>
                  <a:ext uri="{0D108BD9-81ED-4DB2-BD59-A6C34878D82A}">
                    <a16:rowId xmlns:a16="http://schemas.microsoft.com/office/drawing/2014/main" val="3490291519"/>
                  </a:ext>
                </a:extLst>
              </a:tr>
              <a:tr h="0">
                <a:tc>
                  <a:txBody>
                    <a:bodyPr/>
                    <a:lstStyle/>
                    <a:p>
                      <a:pPr algn="l" fontAlgn="t"/>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地域脱炭素移行・再エネ推進交付金</a:t>
                      </a:r>
                    </a:p>
                  </a:txBody>
                  <a:tcPr marL="9525" marR="9525" marT="9525" marB="0"/>
                </a:tc>
                <a:tc>
                  <a:txBody>
                    <a:bodyPr/>
                    <a:lstStyle/>
                    <a:p>
                      <a:pPr algn="l"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環境省</a:t>
                      </a:r>
                    </a:p>
                  </a:txBody>
                  <a:tcPr marL="9525" marR="9525" marT="9525" marB="0"/>
                </a:tc>
                <a:tc>
                  <a:txBody>
                    <a:bodyPr/>
                    <a:lstStyle/>
                    <a:p>
                      <a:r>
                        <a:rPr kumimoji="1" lang="ja-JP" altLang="en-US" sz="1600" dirty="0"/>
                        <a:t>関西電力・</a:t>
                      </a:r>
                      <a:r>
                        <a:rPr kumimoji="1" lang="en-US" altLang="ja-JP" sz="1600" dirty="0"/>
                        <a:t>ISID</a:t>
                      </a:r>
                      <a:endParaRPr kumimoji="1" lang="ja-JP" altLang="en-US" sz="1600" dirty="0"/>
                    </a:p>
                  </a:txBody>
                  <a:tcPr/>
                </a:tc>
                <a:extLst>
                  <a:ext uri="{0D108BD9-81ED-4DB2-BD59-A6C34878D82A}">
                    <a16:rowId xmlns:a16="http://schemas.microsoft.com/office/drawing/2014/main" val="3401682072"/>
                  </a:ext>
                </a:extLst>
              </a:tr>
              <a:tr h="0">
                <a:tc>
                  <a:txBody>
                    <a:bodyPr/>
                    <a:lstStyle/>
                    <a:p>
                      <a:pPr algn="l" fontAlgn="t"/>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脱炭素社会実現のための機関</a:t>
                      </a:r>
                    </a:p>
                  </a:txBody>
                  <a:tcPr marL="9525" marR="9525" marT="9525" marB="0"/>
                </a:tc>
                <a:tc>
                  <a:txBody>
                    <a:bodyPr/>
                    <a:lstStyle/>
                    <a:p>
                      <a:pPr algn="l"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環境省</a:t>
                      </a:r>
                    </a:p>
                  </a:txBody>
                  <a:tcPr marL="9525" marR="9525" marT="9525" marB="0"/>
                </a:tc>
                <a:tc>
                  <a:txBody>
                    <a:bodyPr/>
                    <a:lstStyle/>
                    <a:p>
                      <a:r>
                        <a:rPr kumimoji="1" lang="ja-JP" altLang="en-US" sz="1600" dirty="0"/>
                        <a:t>関西電力・</a:t>
                      </a:r>
                      <a:r>
                        <a:rPr kumimoji="1" lang="en-US" altLang="ja-JP" sz="1600" dirty="0"/>
                        <a:t>ISID</a:t>
                      </a:r>
                      <a:endParaRPr kumimoji="1" lang="ja-JP" altLang="en-US" sz="1600" dirty="0"/>
                    </a:p>
                  </a:txBody>
                  <a:tcPr/>
                </a:tc>
                <a:extLst>
                  <a:ext uri="{0D108BD9-81ED-4DB2-BD59-A6C34878D82A}">
                    <a16:rowId xmlns:a16="http://schemas.microsoft.com/office/drawing/2014/main" val="1390905800"/>
                  </a:ext>
                </a:extLst>
              </a:tr>
              <a:tr h="0">
                <a:tc>
                  <a:txBody>
                    <a:bodyPr/>
                    <a:lstStyle/>
                    <a:p>
                      <a:pPr algn="l" fontAlgn="t"/>
                      <a:r>
                        <a:rPr lang="ja-JP"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地域・企業共生型ビジネス導入・創業促進事業</a:t>
                      </a:r>
                    </a:p>
                  </a:txBody>
                  <a:tcPr marL="9525" marR="9525" marT="9525" marB="0"/>
                </a:tc>
                <a:tc>
                  <a:txBody>
                    <a:bodyPr/>
                    <a:lstStyle/>
                    <a:p>
                      <a:pPr algn="l"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経済産業省</a:t>
                      </a:r>
                    </a:p>
                  </a:txBody>
                  <a:tcPr marL="9525" marR="9525" marT="9525" marB="0"/>
                </a:tc>
                <a:tc>
                  <a:txBody>
                    <a:bodyPr/>
                    <a:lstStyle/>
                    <a:p>
                      <a:r>
                        <a:rPr kumimoji="1" lang="en-US" altLang="ja-JP" sz="1600" dirty="0"/>
                        <a:t>CSPFC</a:t>
                      </a:r>
                      <a:endParaRPr kumimoji="1" lang="ja-JP" altLang="en-US" sz="1600" dirty="0"/>
                    </a:p>
                  </a:txBody>
                  <a:tcPr/>
                </a:tc>
                <a:extLst>
                  <a:ext uri="{0D108BD9-81ED-4DB2-BD59-A6C34878D82A}">
                    <a16:rowId xmlns:a16="http://schemas.microsoft.com/office/drawing/2014/main" val="4074332473"/>
                  </a:ext>
                </a:extLst>
              </a:tr>
              <a:tr h="0">
                <a:tc>
                  <a:txBody>
                    <a:bodyPr/>
                    <a:lstStyle/>
                    <a:p>
                      <a:pPr algn="l" fontAlgn="t"/>
                      <a:r>
                        <a:rPr lang="zh-TW" altLang="en-US" sz="1050" b="0" i="0" u="none" strike="noStrike" dirty="0">
                          <a:solidFill>
                            <a:srgbClr val="FF0000"/>
                          </a:solidFill>
                          <a:effectLst/>
                          <a:latin typeface="BIZ UDPゴシック" panose="020B0400000000000000" pitchFamily="50" charset="-128"/>
                          <a:ea typeface="BIZ UDPゴシック" panose="020B0400000000000000" pitchFamily="50" charset="-128"/>
                        </a:rPr>
                        <a:t>地域女性活躍推進交付金</a:t>
                      </a:r>
                    </a:p>
                  </a:txBody>
                  <a:tcPr marL="9525" marR="9525" marT="9525" marB="0"/>
                </a:tc>
                <a:tc>
                  <a:txBody>
                    <a:bodyPr/>
                    <a:lstStyle/>
                    <a:p>
                      <a:pPr algn="l"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内閣府</a:t>
                      </a:r>
                    </a:p>
                  </a:txBody>
                  <a:tcPr marL="9525" marR="9525" marT="9525" marB="0"/>
                </a:tc>
                <a:tc>
                  <a:txBody>
                    <a:bodyPr/>
                    <a:lstStyle/>
                    <a:p>
                      <a:r>
                        <a:rPr kumimoji="1" lang="ja-JP" altLang="en-US" sz="1600" dirty="0"/>
                        <a:t>斎藤</a:t>
                      </a:r>
                    </a:p>
                  </a:txBody>
                  <a:tcPr/>
                </a:tc>
                <a:extLst>
                  <a:ext uri="{0D108BD9-81ED-4DB2-BD59-A6C34878D82A}">
                    <a16:rowId xmlns:a16="http://schemas.microsoft.com/office/drawing/2014/main" val="1691203205"/>
                  </a:ext>
                </a:extLst>
              </a:tr>
              <a:tr h="0">
                <a:tc>
                  <a:txBody>
                    <a:bodyPr/>
                    <a:lstStyle/>
                    <a:p>
                      <a:pPr algn="l" fontAlgn="t"/>
                      <a:endParaRPr lang="ja-JP" altLang="en-US" sz="9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pPr algn="l" fontAlgn="t"/>
                      <a:endPar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tc>
                <a:tc>
                  <a:txBody>
                    <a:bodyPr/>
                    <a:lstStyle/>
                    <a:p>
                      <a:endParaRPr kumimoji="1" lang="ja-JP" altLang="en-US" sz="1600" dirty="0"/>
                    </a:p>
                  </a:txBody>
                  <a:tcPr/>
                </a:tc>
                <a:extLst>
                  <a:ext uri="{0D108BD9-81ED-4DB2-BD59-A6C34878D82A}">
                    <a16:rowId xmlns:a16="http://schemas.microsoft.com/office/drawing/2014/main" val="1149246246"/>
                  </a:ext>
                </a:extLst>
              </a:tr>
            </a:tbl>
          </a:graphicData>
        </a:graphic>
      </p:graphicFrame>
    </p:spTree>
    <p:extLst>
      <p:ext uri="{BB962C8B-B14F-4D97-AF65-F5344CB8AC3E}">
        <p14:creationId xmlns:p14="http://schemas.microsoft.com/office/powerpoint/2010/main" val="153955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402C2A5-B4BE-47B0-9BCF-AE062594629F}"/>
              </a:ext>
            </a:extLst>
          </p:cNvPr>
          <p:cNvPicPr>
            <a:picLocks noChangeAspect="1"/>
          </p:cNvPicPr>
          <p:nvPr/>
        </p:nvPicPr>
        <p:blipFill rotWithShape="1">
          <a:blip r:embed="rId2"/>
          <a:srcRect l="14266" t="13714" r="14266" b="4508"/>
          <a:stretch/>
        </p:blipFill>
        <p:spPr>
          <a:xfrm>
            <a:off x="72459" y="809898"/>
            <a:ext cx="8168640" cy="5608320"/>
          </a:xfrm>
          <a:prstGeom prst="rect">
            <a:avLst/>
          </a:prstGeom>
        </p:spPr>
      </p:pic>
      <p:sp>
        <p:nvSpPr>
          <p:cNvPr id="4" name="テキスト ボックス 3">
            <a:extLst>
              <a:ext uri="{FF2B5EF4-FFF2-40B4-BE49-F238E27FC236}">
                <a16:creationId xmlns:a16="http://schemas.microsoft.com/office/drawing/2014/main" id="{1E8B42BB-914F-48A3-8775-6D9A742A32BA}"/>
              </a:ext>
            </a:extLst>
          </p:cNvPr>
          <p:cNvSpPr txBox="1"/>
          <p:nvPr/>
        </p:nvSpPr>
        <p:spPr>
          <a:xfrm>
            <a:off x="1767840" y="61742"/>
            <a:ext cx="1338828" cy="369332"/>
          </a:xfrm>
          <a:prstGeom prst="rect">
            <a:avLst/>
          </a:prstGeom>
          <a:noFill/>
        </p:spPr>
        <p:txBody>
          <a:bodyPr wrap="none" rtlCol="0">
            <a:spAutoFit/>
          </a:bodyPr>
          <a:lstStyle/>
          <a:p>
            <a:r>
              <a:rPr kumimoji="1" lang="ja-JP" altLang="en-US" b="1" dirty="0">
                <a:solidFill>
                  <a:schemeClr val="bg1"/>
                </a:solidFill>
              </a:rPr>
              <a:t>来年度</a:t>
            </a:r>
            <a:r>
              <a:rPr kumimoji="1" lang="en-US" altLang="ja-JP" b="1" dirty="0">
                <a:solidFill>
                  <a:schemeClr val="bg1"/>
                </a:solidFill>
              </a:rPr>
              <a:t>OSPF</a:t>
            </a:r>
            <a:endParaRPr kumimoji="1" lang="ja-JP" altLang="en-US" b="1" dirty="0">
              <a:solidFill>
                <a:schemeClr val="bg1"/>
              </a:solidFill>
            </a:endParaRPr>
          </a:p>
        </p:txBody>
      </p:sp>
      <p:sp>
        <p:nvSpPr>
          <p:cNvPr id="5" name="テキスト ボックス 4">
            <a:extLst>
              <a:ext uri="{FF2B5EF4-FFF2-40B4-BE49-F238E27FC236}">
                <a16:creationId xmlns:a16="http://schemas.microsoft.com/office/drawing/2014/main" id="{18018E83-240C-48B3-93E6-0D11D07970CE}"/>
              </a:ext>
            </a:extLst>
          </p:cNvPr>
          <p:cNvSpPr txBox="1"/>
          <p:nvPr/>
        </p:nvSpPr>
        <p:spPr>
          <a:xfrm>
            <a:off x="8241099" y="1182168"/>
            <a:ext cx="3877985" cy="1569660"/>
          </a:xfrm>
          <a:prstGeom prst="rect">
            <a:avLst/>
          </a:prstGeom>
          <a:noFill/>
        </p:spPr>
        <p:txBody>
          <a:bodyPr wrap="none" rtlCol="0">
            <a:spAutoFit/>
          </a:bodyPr>
          <a:lstStyle/>
          <a:p>
            <a:r>
              <a:rPr kumimoji="1" lang="ja-JP" altLang="en-US" sz="1600" dirty="0"/>
              <a:t>阪神調剤（</a:t>
            </a:r>
            <a:r>
              <a:rPr kumimoji="1" lang="en-US" altLang="ja-JP" sz="1600" dirty="0"/>
              <a:t>I&amp;H</a:t>
            </a:r>
            <a:r>
              <a:rPr kumimoji="1" lang="ja-JP" altLang="en-US" sz="1600" dirty="0"/>
              <a:t>）</a:t>
            </a:r>
            <a:endParaRPr kumimoji="1" lang="en-US" altLang="ja-JP" sz="1600" dirty="0"/>
          </a:p>
          <a:p>
            <a:r>
              <a:rPr kumimoji="1" lang="ja-JP" altLang="en-US" sz="1600" dirty="0"/>
              <a:t>　スマートヘルスシティ</a:t>
            </a:r>
            <a:endParaRPr kumimoji="1" lang="en-US" altLang="ja-JP" sz="1600" dirty="0"/>
          </a:p>
          <a:p>
            <a:r>
              <a:rPr kumimoji="1" lang="ja-JP" altLang="en-US" sz="1600" dirty="0"/>
              <a:t>電通</a:t>
            </a:r>
            <a:r>
              <a:rPr kumimoji="1" lang="en-US" altLang="ja-JP" sz="1600" dirty="0"/>
              <a:t>/</a:t>
            </a:r>
            <a:r>
              <a:rPr kumimoji="1" lang="ja-JP" altLang="en-US" sz="1600" dirty="0"/>
              <a:t>電通国際</a:t>
            </a:r>
            <a:endParaRPr kumimoji="1" lang="en-US" altLang="ja-JP" sz="1600" dirty="0"/>
          </a:p>
          <a:p>
            <a:r>
              <a:rPr kumimoji="1" lang="ja-JP" altLang="en-US" sz="1600" dirty="0"/>
              <a:t>　データ利活用</a:t>
            </a:r>
            <a:endParaRPr kumimoji="1" lang="en-US" altLang="ja-JP" sz="1600" dirty="0"/>
          </a:p>
          <a:p>
            <a:endParaRPr kumimoji="1" lang="en-US" altLang="ja-JP" sz="1600" dirty="0"/>
          </a:p>
          <a:p>
            <a:r>
              <a:rPr kumimoji="1" lang="ja-JP" altLang="en-US" sz="1600" dirty="0"/>
              <a:t>コーディネーターに応募お願いします。</a:t>
            </a:r>
          </a:p>
        </p:txBody>
      </p:sp>
    </p:spTree>
    <p:extLst>
      <p:ext uri="{BB962C8B-B14F-4D97-AF65-F5344CB8AC3E}">
        <p14:creationId xmlns:p14="http://schemas.microsoft.com/office/powerpoint/2010/main" val="919745507"/>
      </p:ext>
    </p:extLst>
  </p:cSld>
  <p:clrMapOvr>
    <a:masterClrMapping/>
  </p:clrMapOvr>
</p:sld>
</file>

<file path=ppt/theme/theme1.xml><?xml version="1.0" encoding="utf-8"?>
<a:theme xmlns:a="http://schemas.openxmlformats.org/drawingml/2006/main" name="3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3586</Words>
  <Application>Microsoft Office PowerPoint</Application>
  <PresentationFormat>ワイド画面</PresentationFormat>
  <Paragraphs>415</Paragraphs>
  <Slides>57</Slides>
  <Notes>0</Notes>
  <HiddenSlides>0</HiddenSlides>
  <MMClips>0</MMClips>
  <ScaleCrop>false</ScaleCrop>
  <HeadingPairs>
    <vt:vector size="4" baseType="variant">
      <vt:variant>
        <vt:lpstr>テーマ</vt:lpstr>
      </vt:variant>
      <vt:variant>
        <vt:i4>1</vt:i4>
      </vt:variant>
      <vt:variant>
        <vt:lpstr>スライド タイトル</vt:lpstr>
      </vt:variant>
      <vt:variant>
        <vt:i4>57</vt:i4>
      </vt:variant>
    </vt:vector>
  </HeadingPairs>
  <TitlesOfParts>
    <vt:vector size="58" baseType="lpstr">
      <vt:lpstr>3_デザインの設定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アンケート全体</vt:lpstr>
      <vt:lpstr>1回目アンケートサマリー（全体構成）</vt:lpstr>
      <vt:lpstr>1回目アンケートサマリー（サービス関連）</vt:lpstr>
      <vt:lpstr>1回目アンケートサマリー（サービス関連）</vt:lpstr>
      <vt:lpstr>1回目アンケートサマリー（サービス関連）</vt:lpstr>
      <vt:lpstr>２回目アンケートサマリー（とよのんコンシェルジュ構成）</vt:lpstr>
      <vt:lpstr>２回目アンケートサマリー（サービス関連）</vt:lpstr>
      <vt:lpstr>3回目アンケートサマリー（とよのんコンシェルジュを使ってみて）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1426</cp:revision>
  <dcterms:created xsi:type="dcterms:W3CDTF">2020-10-01T23:40:24Z</dcterms:created>
  <dcterms:modified xsi:type="dcterms:W3CDTF">2022-03-31T05:06:13Z</dcterms:modified>
</cp:coreProperties>
</file>